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86817" y="0"/>
            <a:ext cx="7505700" cy="1295400"/>
          </a:xfrm>
          <a:custGeom>
            <a:avLst/>
            <a:gdLst/>
            <a:ahLst/>
            <a:cxnLst/>
            <a:rect l="l" t="t" r="r" b="b"/>
            <a:pathLst>
              <a:path w="7505700" h="1295400">
                <a:moveTo>
                  <a:pt x="7505182" y="0"/>
                </a:moveTo>
                <a:lnTo>
                  <a:pt x="0" y="0"/>
                </a:lnTo>
                <a:lnTo>
                  <a:pt x="7505182" y="1295029"/>
                </a:lnTo>
                <a:lnTo>
                  <a:pt x="7505182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2048" y="656335"/>
            <a:ext cx="11207902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04587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04587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86817" y="0"/>
            <a:ext cx="7505700" cy="1295400"/>
          </a:xfrm>
          <a:custGeom>
            <a:avLst/>
            <a:gdLst/>
            <a:ahLst/>
            <a:cxnLst/>
            <a:rect l="l" t="t" r="r" b="b"/>
            <a:pathLst>
              <a:path w="7505700" h="1295400">
                <a:moveTo>
                  <a:pt x="7505182" y="0"/>
                </a:moveTo>
                <a:lnTo>
                  <a:pt x="0" y="0"/>
                </a:lnTo>
                <a:lnTo>
                  <a:pt x="7505182" y="1295029"/>
                </a:lnTo>
                <a:lnTo>
                  <a:pt x="7505182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04587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527" y="204129"/>
            <a:ext cx="10092944" cy="903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04587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545" y="1569211"/>
            <a:ext cx="11182908" cy="4243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nj.gov/covi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languagehelp@njeda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siness.nj.gov/covid" TargetMode="External"/><Relationship Id="rId5" Type="http://schemas.openxmlformats.org/officeDocument/2006/relationships/hyperlink" Target="https://njdca.maps.arcgis.com/apps/webappviewer/index.html?id=96ec274c50a34890b23263f101e4ad9b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nj.gov/covi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siness.nj.gov/covi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3318" y="6636613"/>
            <a:ext cx="7747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808080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60053" y="1269491"/>
            <a:ext cx="2666746" cy="4538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4400"/>
            <a:ext cx="12192000" cy="5312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" y="6102096"/>
            <a:ext cx="12187555" cy="53340"/>
          </a:xfrm>
          <a:custGeom>
            <a:avLst/>
            <a:gdLst/>
            <a:ahLst/>
            <a:cxnLst/>
            <a:rect l="l" t="t" r="r" b="b"/>
            <a:pathLst>
              <a:path w="12187555" h="53339">
                <a:moveTo>
                  <a:pt x="0" y="53339"/>
                </a:moveTo>
                <a:lnTo>
                  <a:pt x="12187428" y="53339"/>
                </a:lnTo>
                <a:lnTo>
                  <a:pt x="12187428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35893" y="176784"/>
            <a:ext cx="596646" cy="6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" y="1050036"/>
            <a:ext cx="12187555" cy="53340"/>
          </a:xfrm>
          <a:custGeom>
            <a:avLst/>
            <a:gdLst/>
            <a:ahLst/>
            <a:cxnLst/>
            <a:rect l="l" t="t" r="r" b="b"/>
            <a:pathLst>
              <a:path w="12187555" h="53340">
                <a:moveTo>
                  <a:pt x="0" y="53340"/>
                </a:moveTo>
                <a:lnTo>
                  <a:pt x="12187428" y="53340"/>
                </a:lnTo>
                <a:lnTo>
                  <a:pt x="12187428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" y="0"/>
            <a:ext cx="2177796" cy="1088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0161" y="1387855"/>
            <a:ext cx="210502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50" spc="10" dirty="0">
                <a:solidFill>
                  <a:srgbClr val="84BC00"/>
                </a:solidFill>
                <a:latin typeface="Calibri"/>
                <a:cs typeface="Calibri"/>
              </a:rPr>
              <a:t>COVID-19</a:t>
            </a:r>
            <a:endParaRPr sz="4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161" y="5643880"/>
            <a:ext cx="13436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April </a:t>
            </a:r>
            <a:r>
              <a:rPr lang="en-US" spc="15" dirty="0">
                <a:solidFill>
                  <a:srgbClr val="FFFFFF"/>
                </a:solidFill>
                <a:latin typeface="Calibri"/>
                <a:cs typeface="Calibri"/>
              </a:rPr>
              <a:t>20,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3013" y="2917698"/>
            <a:ext cx="5182235" cy="0"/>
          </a:xfrm>
          <a:custGeom>
            <a:avLst/>
            <a:gdLst/>
            <a:ahLst/>
            <a:cxnLst/>
            <a:rect l="l" t="t" r="r" b="b"/>
            <a:pathLst>
              <a:path w="5182235">
                <a:moveTo>
                  <a:pt x="0" y="0"/>
                </a:moveTo>
                <a:lnTo>
                  <a:pt x="5182235" y="0"/>
                </a:lnTo>
              </a:path>
            </a:pathLst>
          </a:custGeom>
          <a:ln w="19812">
            <a:solidFill>
              <a:srgbClr val="799B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0161" y="2009647"/>
            <a:ext cx="8430260" cy="357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50" b="1" spc="15" dirty="0">
                <a:solidFill>
                  <a:srgbClr val="FFFFFF"/>
                </a:solidFill>
                <a:latin typeface="Calibri"/>
                <a:cs typeface="Calibri"/>
              </a:rPr>
              <a:t>Economic </a:t>
            </a:r>
            <a:r>
              <a:rPr sz="4050" b="1" spc="10" dirty="0">
                <a:solidFill>
                  <a:srgbClr val="FFFFFF"/>
                </a:solidFill>
                <a:latin typeface="Calibri"/>
                <a:cs typeface="Calibri"/>
              </a:rPr>
              <a:t>Relief</a:t>
            </a:r>
            <a:r>
              <a:rPr sz="40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50" b="1" spc="5" dirty="0">
                <a:solidFill>
                  <a:srgbClr val="FFFFFF"/>
                </a:solidFill>
                <a:latin typeface="Calibri"/>
                <a:cs typeface="Calibri"/>
              </a:rPr>
              <a:t>Package</a:t>
            </a:r>
            <a:endParaRPr sz="4050" dirty="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  <a:spcBef>
                <a:spcPts val="3604"/>
              </a:spcBef>
            </a:pPr>
            <a:r>
              <a:rPr sz="5400" i="1" spc="-5" dirty="0">
                <a:solidFill>
                  <a:srgbClr val="FFFFFF"/>
                </a:solidFill>
                <a:latin typeface="Calibri"/>
                <a:cs typeface="Calibri"/>
              </a:rPr>
              <a:t>SMALL </a:t>
            </a:r>
            <a:r>
              <a:rPr sz="5400" i="1" spc="-1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5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i="1" spc="-10" dirty="0">
                <a:solidFill>
                  <a:srgbClr val="FFFFFF"/>
                </a:solidFill>
                <a:latin typeface="Calibri"/>
                <a:cs typeface="Calibri"/>
              </a:rPr>
              <a:t>EMERGENCY</a:t>
            </a:r>
            <a:endParaRPr sz="5400" dirty="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</a:pPr>
            <a:r>
              <a:rPr lang="en-US" sz="5400" i="1" spc="-5" dirty="0">
                <a:solidFill>
                  <a:srgbClr val="FFFFFF"/>
                </a:solidFill>
                <a:latin typeface="Calibri"/>
                <a:cs typeface="Calibri"/>
              </a:rPr>
              <a:t>ASSISTANCE </a:t>
            </a:r>
            <a:r>
              <a:rPr sz="5400" i="1" spc="-5" dirty="0">
                <a:solidFill>
                  <a:srgbClr val="FFFFFF"/>
                </a:solidFill>
                <a:latin typeface="Calibri"/>
                <a:cs typeface="Calibri"/>
              </a:rPr>
              <a:t>GRANT </a:t>
            </a:r>
            <a:r>
              <a:rPr sz="5400" i="1" spc="-15" dirty="0">
                <a:solidFill>
                  <a:srgbClr val="FFFFFF"/>
                </a:solidFill>
                <a:latin typeface="Calibri"/>
                <a:cs typeface="Calibri"/>
              </a:rPr>
              <a:t>PROGRAM </a:t>
            </a:r>
            <a:r>
              <a:rPr sz="5400" i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5400" i="1" spc="-5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sz="54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i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5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1503" y="6636613"/>
            <a:ext cx="12953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808080"/>
                </a:solidFill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5704" y="0"/>
            <a:ext cx="1495044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381" y="1506474"/>
            <a:ext cx="8806180" cy="1411605"/>
          </a:xfrm>
          <a:custGeom>
            <a:avLst/>
            <a:gdLst/>
            <a:ahLst/>
            <a:cxnLst/>
            <a:rect l="l" t="t" r="r" b="b"/>
            <a:pathLst>
              <a:path w="8806180" h="1411605">
                <a:moveTo>
                  <a:pt x="7931277" y="0"/>
                </a:moveTo>
                <a:lnTo>
                  <a:pt x="0" y="0"/>
                </a:lnTo>
                <a:lnTo>
                  <a:pt x="0" y="1411224"/>
                </a:lnTo>
                <a:lnTo>
                  <a:pt x="7931277" y="1411224"/>
                </a:lnTo>
                <a:lnTo>
                  <a:pt x="8805672" y="705612"/>
                </a:lnTo>
                <a:lnTo>
                  <a:pt x="7931277" y="0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9381" y="1506474"/>
            <a:ext cx="8806180" cy="1411605"/>
          </a:xfrm>
          <a:custGeom>
            <a:avLst/>
            <a:gdLst/>
            <a:ahLst/>
            <a:cxnLst/>
            <a:rect l="l" t="t" r="r" b="b"/>
            <a:pathLst>
              <a:path w="8806180" h="1411605">
                <a:moveTo>
                  <a:pt x="0" y="0"/>
                </a:moveTo>
                <a:lnTo>
                  <a:pt x="7931277" y="0"/>
                </a:lnTo>
                <a:lnTo>
                  <a:pt x="8805672" y="705612"/>
                </a:lnTo>
                <a:lnTo>
                  <a:pt x="7931277" y="1411224"/>
                </a:lnTo>
                <a:lnTo>
                  <a:pt x="0" y="141122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710" y="1753361"/>
            <a:ext cx="8025765" cy="857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54"/>
              </a:lnSpc>
            </a:pPr>
            <a:r>
              <a:rPr sz="2850" b="1" spc="-10" dirty="0">
                <a:solidFill>
                  <a:srgbClr val="FFFFFF"/>
                </a:solidFill>
                <a:latin typeface="Calibri"/>
                <a:cs typeface="Calibri"/>
              </a:rPr>
              <a:t>Operating expense </a:t>
            </a:r>
            <a:r>
              <a:rPr sz="2850" b="1" spc="-15" dirty="0">
                <a:solidFill>
                  <a:srgbClr val="FFFFFF"/>
                </a:solidFill>
                <a:latin typeface="Calibri"/>
                <a:cs typeface="Calibri"/>
              </a:rPr>
              <a:t>grants </a:t>
            </a:r>
            <a:r>
              <a:rPr sz="2850" b="1" dirty="0">
                <a:solidFill>
                  <a:srgbClr val="FFFFFF"/>
                </a:solidFill>
                <a:latin typeface="Calibri"/>
                <a:cs typeface="Calibri"/>
              </a:rPr>
              <a:t>of up </a:t>
            </a:r>
            <a:r>
              <a:rPr sz="2850" b="1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50" b="1" dirty="0">
                <a:solidFill>
                  <a:srgbClr val="FFFFFF"/>
                </a:solidFill>
                <a:latin typeface="Calibri"/>
                <a:cs typeface="Calibri"/>
              </a:rPr>
              <a:t>$20K </a:t>
            </a:r>
            <a:r>
              <a:rPr sz="285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Calibri"/>
                <a:cs typeface="Calibri"/>
              </a:rPr>
              <a:t>businesses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ts val="3254"/>
              </a:lnSpc>
            </a:pPr>
            <a:r>
              <a:rPr sz="285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850" spc="-10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2850" dirty="0">
                <a:solidFill>
                  <a:srgbClr val="FFFFFF"/>
                </a:solidFill>
                <a:latin typeface="Calibri"/>
                <a:cs typeface="Calibri"/>
              </a:rPr>
              <a:t>6 and 50 </a:t>
            </a:r>
            <a:r>
              <a:rPr sz="2850" spc="-5" dirty="0">
                <a:solidFill>
                  <a:srgbClr val="FFFFFF"/>
                </a:solidFill>
                <a:latin typeface="Calibri"/>
                <a:cs typeface="Calibri"/>
              </a:rPr>
              <a:t>FTEs impacted by</a:t>
            </a:r>
            <a:r>
              <a:rPr sz="28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Calibri"/>
                <a:cs typeface="Calibri"/>
              </a:rPr>
              <a:t>COVID-19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/>
              <a:t>SMALL </a:t>
            </a:r>
            <a:r>
              <a:rPr spc="-5" dirty="0"/>
              <a:t>BUSINESS </a:t>
            </a:r>
            <a:r>
              <a:rPr dirty="0"/>
              <a:t>EMERGENCY </a:t>
            </a:r>
            <a:r>
              <a:rPr spc="-25" dirty="0"/>
              <a:t>ASSISTANCE </a:t>
            </a:r>
            <a:r>
              <a:rPr spc="-5" dirty="0"/>
              <a:t>GRANT  PROGRAM </a:t>
            </a:r>
            <a:r>
              <a:rPr dirty="0"/>
              <a:t>– </a:t>
            </a:r>
            <a:r>
              <a:rPr spc="-5" dirty="0"/>
              <a:t>PHASE </a:t>
            </a:r>
            <a:r>
              <a:rPr lang="en-US" spc="-5" dirty="0"/>
              <a:t>4</a:t>
            </a:r>
            <a:r>
              <a:rPr dirty="0"/>
              <a:t> </a:t>
            </a:r>
            <a:r>
              <a:rPr b="0" spc="-20" dirty="0">
                <a:latin typeface="Segoe UI"/>
                <a:cs typeface="Segoe UI"/>
              </a:rPr>
              <a:t>(OTHER </a:t>
            </a:r>
            <a:r>
              <a:rPr b="0" spc="-5" dirty="0">
                <a:latin typeface="Segoe UI"/>
                <a:cs typeface="Segoe UI"/>
              </a:rPr>
              <a:t>SMALL</a:t>
            </a:r>
            <a:r>
              <a:rPr b="0" spc="45" dirty="0">
                <a:latin typeface="Segoe UI"/>
                <a:cs typeface="Segoe UI"/>
              </a:rPr>
              <a:t> </a:t>
            </a:r>
            <a:r>
              <a:rPr b="0" spc="-5" dirty="0">
                <a:latin typeface="Segoe UI"/>
                <a:cs typeface="Segoe UI"/>
              </a:rPr>
              <a:t>BUSINESSES)</a:t>
            </a:r>
          </a:p>
        </p:txBody>
      </p:sp>
      <p:sp>
        <p:nvSpPr>
          <p:cNvPr id="8" name="object 8"/>
          <p:cNvSpPr/>
          <p:nvPr/>
        </p:nvSpPr>
        <p:spPr>
          <a:xfrm>
            <a:off x="120395" y="173736"/>
            <a:ext cx="957072" cy="955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6750" y="3151632"/>
            <a:ext cx="4368800" cy="306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2050" b="1" spc="-5" dirty="0">
                <a:solidFill>
                  <a:srgbClr val="84BC00"/>
                </a:solidFill>
                <a:latin typeface="Calibri"/>
                <a:cs typeface="Calibri"/>
              </a:rPr>
              <a:t>Business</a:t>
            </a:r>
            <a:r>
              <a:rPr sz="2050" b="1" spc="-70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84BC00"/>
                </a:solidFill>
                <a:latin typeface="Calibri"/>
                <a:cs typeface="Calibri"/>
              </a:rPr>
              <a:t>Eligibility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Most businesses </a:t>
            </a:r>
            <a:r>
              <a:rPr sz="1600" spc="10" dirty="0">
                <a:latin typeface="Calibri"/>
                <a:cs typeface="Calibri"/>
              </a:rPr>
              <a:t>and </a:t>
            </a:r>
            <a:r>
              <a:rPr sz="1600" spc="5" dirty="0">
                <a:latin typeface="Calibri"/>
                <a:cs typeface="Calibri"/>
              </a:rPr>
              <a:t>nonprofits </a:t>
            </a:r>
            <a:r>
              <a:rPr sz="1600" dirty="0">
                <a:latin typeface="Calibri"/>
                <a:cs typeface="Calibri"/>
              </a:rPr>
              <a:t>are 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eligible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dirty="0">
                <a:latin typeface="Calibri"/>
                <a:cs typeface="Calibri"/>
              </a:rPr>
              <a:t>have physical </a:t>
            </a:r>
            <a:r>
              <a:rPr sz="1600" spc="10" dirty="0">
                <a:latin typeface="Calibri"/>
                <a:cs typeface="Calibri"/>
              </a:rPr>
              <a:t>location in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NJ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be </a:t>
            </a:r>
            <a:r>
              <a:rPr sz="1600" dirty="0">
                <a:latin typeface="Calibri"/>
                <a:cs typeface="Calibri"/>
              </a:rPr>
              <a:t>registered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spc="10" dirty="0">
                <a:latin typeface="Calibri"/>
                <a:cs typeface="Calibri"/>
              </a:rPr>
              <a:t>do </a:t>
            </a:r>
            <a:r>
              <a:rPr sz="1600" spc="5" dirty="0">
                <a:latin typeface="Calibri"/>
                <a:cs typeface="Calibri"/>
              </a:rPr>
              <a:t>business </a:t>
            </a:r>
            <a:r>
              <a:rPr sz="1600" spc="10" dirty="0">
                <a:latin typeface="Calibri"/>
                <a:cs typeface="Calibri"/>
              </a:rPr>
              <a:t>in </a:t>
            </a:r>
            <a:r>
              <a:rPr sz="1600" spc="15" dirty="0">
                <a:latin typeface="Calibri"/>
                <a:cs typeface="Calibri"/>
              </a:rPr>
              <a:t>New</a:t>
            </a:r>
            <a:r>
              <a:rPr sz="1600" spc="3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Jersey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be in Department of Labor good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standing</a:t>
            </a:r>
            <a:endParaRPr sz="1600">
              <a:latin typeface="Calibri"/>
              <a:cs typeface="Calibri"/>
            </a:endParaRPr>
          </a:p>
          <a:p>
            <a:pPr marL="303530" marR="652145" indent="-291465">
              <a:lnSpc>
                <a:spcPct val="101899"/>
              </a:lnSpc>
              <a:spcBef>
                <a:spcPts val="894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fill </a:t>
            </a:r>
            <a:r>
              <a:rPr sz="1600" spc="10" dirty="0">
                <a:latin typeface="Calibri"/>
                <a:cs typeface="Calibri"/>
              </a:rPr>
              <a:t>out and certify debarment </a:t>
            </a:r>
            <a:r>
              <a:rPr sz="1600" dirty="0">
                <a:latin typeface="Calibri"/>
                <a:cs typeface="Calibri"/>
              </a:rPr>
              <a:t>legal  </a:t>
            </a:r>
            <a:r>
              <a:rPr sz="1600" spc="5" dirty="0">
                <a:latin typeface="Calibri"/>
                <a:cs typeface="Calibri"/>
              </a:rPr>
              <a:t>questionnaire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certify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negative </a:t>
            </a:r>
            <a:r>
              <a:rPr sz="1600" spc="10" dirty="0">
                <a:latin typeface="Calibri"/>
                <a:cs typeface="Calibri"/>
              </a:rPr>
              <a:t>impact of</a:t>
            </a:r>
            <a:r>
              <a:rPr sz="1600" spc="26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emergency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certify </a:t>
            </a:r>
            <a:r>
              <a:rPr sz="1600" dirty="0">
                <a:latin typeface="Calibri"/>
                <a:cs typeface="Calibri"/>
              </a:rPr>
              <a:t>intent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spc="10" dirty="0">
                <a:latin typeface="Calibri"/>
                <a:cs typeface="Calibri"/>
              </a:rPr>
              <a:t>not </a:t>
            </a:r>
            <a:r>
              <a:rPr sz="1600" spc="-5" dirty="0">
                <a:latin typeface="Calibri"/>
                <a:cs typeface="Calibri"/>
              </a:rPr>
              <a:t>lay </a:t>
            </a:r>
            <a:r>
              <a:rPr sz="1600" spc="5" dirty="0">
                <a:latin typeface="Calibri"/>
                <a:cs typeface="Calibri"/>
              </a:rPr>
              <a:t>off </a:t>
            </a:r>
            <a:r>
              <a:rPr sz="1600" dirty="0">
                <a:latin typeface="Calibri"/>
                <a:cs typeface="Calibri"/>
              </a:rPr>
              <a:t>any</a:t>
            </a:r>
            <a:r>
              <a:rPr sz="1600" spc="3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workers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9381" y="1227582"/>
            <a:ext cx="11245850" cy="0"/>
          </a:xfrm>
          <a:custGeom>
            <a:avLst/>
            <a:gdLst/>
            <a:ahLst/>
            <a:cxnLst/>
            <a:rect l="l" t="t" r="r" b="b"/>
            <a:pathLst>
              <a:path w="11245850">
                <a:moveTo>
                  <a:pt x="0" y="0"/>
                </a:moveTo>
                <a:lnTo>
                  <a:pt x="11245469" y="0"/>
                </a:lnTo>
              </a:path>
            </a:pathLst>
          </a:custGeom>
          <a:ln w="19812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160509" y="1568602"/>
          <a:ext cx="2452837" cy="1272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839">
                <a:tc>
                  <a:txBody>
                    <a:bodyPr/>
                    <a:lstStyle/>
                    <a:p>
                      <a:pPr marL="410209">
                        <a:lnSpc>
                          <a:spcPts val="2280"/>
                        </a:lnSpc>
                      </a:pPr>
                      <a:r>
                        <a:rPr sz="2400" b="1" spc="-15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2400" b="1" spc="-100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929">
                <a:tc>
                  <a:txBody>
                    <a:bodyPr/>
                    <a:lstStyle/>
                    <a:p>
                      <a:pPr algn="ctr">
                        <a:lnSpc>
                          <a:spcPts val="3425"/>
                        </a:lnSpc>
                      </a:pPr>
                      <a:r>
                        <a:rPr sz="2900" b="1" dirty="0">
                          <a:solidFill>
                            <a:srgbClr val="005B82"/>
                          </a:solidFill>
                          <a:latin typeface="Calibri"/>
                          <a:cs typeface="Calibri"/>
                        </a:rPr>
                        <a:t>$15M</a:t>
                      </a:r>
                      <a:endParaRPr sz="2900">
                        <a:latin typeface="Calibri"/>
                        <a:cs typeface="Calibri"/>
                      </a:endParaRPr>
                    </a:p>
                    <a:p>
                      <a:pPr marL="127000" marR="11938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33% set aside for businesses</a:t>
                      </a:r>
                      <a:r>
                        <a:rPr sz="140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OZ-eligible census</a:t>
                      </a:r>
                      <a:r>
                        <a:rPr sz="1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tracts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277739" y="3151632"/>
            <a:ext cx="3226435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b="1" spc="-25" dirty="0">
                <a:solidFill>
                  <a:srgbClr val="84BC00"/>
                </a:solidFill>
                <a:latin typeface="Calibri"/>
                <a:cs typeface="Calibri"/>
              </a:rPr>
              <a:t>Grant </a:t>
            </a:r>
            <a:r>
              <a:rPr sz="2050" b="1" spc="-15" dirty="0">
                <a:solidFill>
                  <a:srgbClr val="84BC00"/>
                </a:solidFill>
                <a:latin typeface="Calibri"/>
                <a:cs typeface="Calibri"/>
              </a:rPr>
              <a:t>Awards </a:t>
            </a:r>
            <a:r>
              <a:rPr sz="2050" b="1" spc="-5" dirty="0">
                <a:solidFill>
                  <a:srgbClr val="84BC00"/>
                </a:solidFill>
                <a:latin typeface="Calibri"/>
                <a:cs typeface="Calibri"/>
              </a:rPr>
              <a:t>(All</a:t>
            </a:r>
            <a:r>
              <a:rPr sz="2050" b="1" spc="5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84BC00"/>
                </a:solidFill>
                <a:latin typeface="Calibri"/>
                <a:cs typeface="Calibri"/>
              </a:rPr>
              <a:t>Businesses)</a:t>
            </a:r>
            <a:endParaRPr sz="205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584063" y="3670934"/>
          <a:ext cx="4877561" cy="1024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8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7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# of</a:t>
                      </a:r>
                      <a:r>
                        <a:rPr sz="1600" b="1" spc="-80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FTEs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Grant</a:t>
                      </a:r>
                      <a:r>
                        <a:rPr sz="1600" b="1" spc="-125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Award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7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6-25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$15,000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7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26-50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$20,000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5277739" y="4708779"/>
            <a:ext cx="5185410" cy="94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84BC00"/>
                </a:solidFill>
                <a:latin typeface="Calibri"/>
                <a:cs typeface="Calibri"/>
              </a:rPr>
              <a:t>Application</a:t>
            </a:r>
            <a:r>
              <a:rPr sz="2000" b="1" spc="-45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84BC00"/>
                </a:solidFill>
                <a:latin typeface="Calibri"/>
                <a:cs typeface="Calibri"/>
              </a:rPr>
              <a:t>Schedule</a:t>
            </a:r>
            <a:endParaRPr sz="2000">
              <a:latin typeface="Calibri"/>
              <a:cs typeface="Calibri"/>
            </a:endParaRPr>
          </a:p>
          <a:p>
            <a:pPr marL="404495">
              <a:lnSpc>
                <a:spcPct val="100000"/>
              </a:lnSpc>
              <a:spcBef>
                <a:spcPts val="875"/>
              </a:spcBef>
            </a:pPr>
            <a:r>
              <a:rPr sz="1600" spc="10" dirty="0">
                <a:latin typeface="Calibri"/>
                <a:cs typeface="Calibri"/>
              </a:rPr>
              <a:t>All </a:t>
            </a:r>
            <a:r>
              <a:rPr sz="1600" spc="5" dirty="0">
                <a:latin typeface="Calibri"/>
                <a:cs typeface="Calibri"/>
              </a:rPr>
              <a:t>applicants must </a:t>
            </a:r>
            <a:r>
              <a:rPr sz="1600" dirty="0">
                <a:latin typeface="Calibri"/>
                <a:cs typeface="Calibri"/>
              </a:rPr>
              <a:t>pre-register </a:t>
            </a:r>
            <a:r>
              <a:rPr sz="1600" spc="5" dirty="0">
                <a:latin typeface="Calibri"/>
                <a:cs typeface="Calibri"/>
              </a:rPr>
              <a:t>online </a:t>
            </a:r>
            <a:r>
              <a:rPr sz="1600" spc="10" dirty="0">
                <a:latin typeface="Calibri"/>
                <a:cs typeface="Calibri"/>
              </a:rPr>
              <a:t>between</a:t>
            </a:r>
            <a:r>
              <a:rPr sz="1600" spc="1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Monday,</a:t>
            </a:r>
            <a:endParaRPr sz="1600">
              <a:latin typeface="Calibri"/>
              <a:cs typeface="Calibri"/>
            </a:endParaRPr>
          </a:p>
          <a:p>
            <a:pPr marL="404495">
              <a:lnSpc>
                <a:spcPct val="100000"/>
              </a:lnSpc>
              <a:spcBef>
                <a:spcPts val="45"/>
              </a:spcBef>
            </a:pPr>
            <a:r>
              <a:rPr sz="1600" spc="10" dirty="0">
                <a:latin typeface="Calibri"/>
                <a:cs typeface="Calibri"/>
              </a:rPr>
              <a:t>April </a:t>
            </a:r>
            <a:r>
              <a:rPr sz="1600" spc="15" dirty="0">
                <a:latin typeface="Calibri"/>
                <a:cs typeface="Calibri"/>
              </a:rPr>
              <a:t>19 </a:t>
            </a:r>
            <a:r>
              <a:rPr sz="1600" spc="10" dirty="0">
                <a:latin typeface="Calibri"/>
                <a:cs typeface="Calibri"/>
              </a:rPr>
              <a:t>and April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29.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9660" y="5779048"/>
            <a:ext cx="5110480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99"/>
              </a:lnSpc>
            </a:pPr>
            <a:r>
              <a:rPr sz="1600" spc="5" dirty="0">
                <a:latin typeface="Calibri"/>
                <a:cs typeface="Calibri"/>
              </a:rPr>
              <a:t>Applications will </a:t>
            </a:r>
            <a:r>
              <a:rPr sz="1600" spc="10" dirty="0">
                <a:latin typeface="Calibri"/>
                <a:cs typeface="Calibri"/>
              </a:rPr>
              <a:t>open on </a:t>
            </a:r>
            <a:r>
              <a:rPr sz="1600" b="1" spc="-10" dirty="0">
                <a:latin typeface="Calibri"/>
                <a:cs typeface="Calibri"/>
              </a:rPr>
              <a:t>Wednesday, </a:t>
            </a:r>
            <a:r>
              <a:rPr sz="1600" b="1" spc="10" dirty="0">
                <a:latin typeface="Calibri"/>
                <a:cs typeface="Calibri"/>
              </a:rPr>
              <a:t>May 12, </a:t>
            </a:r>
            <a:r>
              <a:rPr sz="1600" b="1" spc="15" dirty="0">
                <a:latin typeface="Calibri"/>
                <a:cs typeface="Calibri"/>
              </a:rPr>
              <a:t>9:00 </a:t>
            </a:r>
            <a:r>
              <a:rPr sz="1600" b="1" spc="10" dirty="0">
                <a:latin typeface="Calibri"/>
                <a:cs typeface="Calibri"/>
              </a:rPr>
              <a:t>a.m. </a:t>
            </a:r>
            <a:r>
              <a:rPr sz="1600" spc="-5" dirty="0">
                <a:latin typeface="Calibri"/>
                <a:cs typeface="Calibri"/>
              </a:rPr>
              <a:t>for  </a:t>
            </a:r>
            <a:r>
              <a:rPr sz="1600" b="1" spc="10" dirty="0">
                <a:latin typeface="Calibri"/>
                <a:cs typeface="Calibri"/>
              </a:rPr>
              <a:t>businesses with </a:t>
            </a:r>
            <a:r>
              <a:rPr sz="1600" b="1" spc="15" dirty="0">
                <a:latin typeface="Calibri"/>
                <a:cs typeface="Calibri"/>
              </a:rPr>
              <a:t>6-50 </a:t>
            </a:r>
            <a:r>
              <a:rPr sz="1600" b="1" spc="5" dirty="0">
                <a:latin typeface="Calibri"/>
                <a:cs typeface="Calibri"/>
              </a:rPr>
              <a:t>employees </a:t>
            </a:r>
            <a:r>
              <a:rPr sz="1600" spc="5" dirty="0">
                <a:latin typeface="Calibri"/>
                <a:cs typeface="Calibri"/>
              </a:rPr>
              <a:t>that </a:t>
            </a:r>
            <a:r>
              <a:rPr sz="1600" dirty="0">
                <a:latin typeface="Calibri"/>
                <a:cs typeface="Calibri"/>
              </a:rPr>
              <a:t>are </a:t>
            </a:r>
            <a:r>
              <a:rPr sz="1600" spc="10" dirty="0">
                <a:latin typeface="Calibri"/>
                <a:cs typeface="Calibri"/>
              </a:rPr>
              <a:t>not </a:t>
            </a:r>
            <a:r>
              <a:rPr sz="1600" dirty="0">
                <a:latin typeface="Calibri"/>
                <a:cs typeface="Calibri"/>
              </a:rPr>
              <a:t>restaurants </a:t>
            </a:r>
            <a:r>
              <a:rPr sz="1600" spc="5" dirty="0">
                <a:latin typeface="Calibri"/>
                <a:cs typeface="Calibri"/>
              </a:rPr>
              <a:t>or  child </a:t>
            </a:r>
            <a:r>
              <a:rPr sz="1600" dirty="0">
                <a:latin typeface="Calibri"/>
                <a:cs typeface="Calibri"/>
              </a:rPr>
              <a:t>care providers </a:t>
            </a:r>
            <a:r>
              <a:rPr sz="1600" spc="10" dirty="0">
                <a:latin typeface="Calibri"/>
                <a:cs typeface="Calibri"/>
              </a:rPr>
              <a:t>and </a:t>
            </a:r>
            <a:r>
              <a:rPr sz="1600" spc="5" dirty="0">
                <a:latin typeface="Calibri"/>
                <a:cs typeface="Calibri"/>
              </a:rPr>
              <a:t>will </a:t>
            </a:r>
            <a:r>
              <a:rPr sz="1600" spc="10" dirty="0">
                <a:latin typeface="Calibri"/>
                <a:cs typeface="Calibri"/>
              </a:rPr>
              <a:t>be processed on </a:t>
            </a:r>
            <a:r>
              <a:rPr sz="1600" spc="15" dirty="0">
                <a:latin typeface="Calibri"/>
                <a:cs typeface="Calibri"/>
              </a:rPr>
              <a:t>a </a:t>
            </a:r>
            <a:r>
              <a:rPr sz="1600" spc="5" dirty="0">
                <a:latin typeface="Calibri"/>
                <a:cs typeface="Calibri"/>
              </a:rPr>
              <a:t>first-come,  first-served basis </a:t>
            </a:r>
            <a:r>
              <a:rPr sz="1600" spc="10" dirty="0">
                <a:latin typeface="Calibri"/>
                <a:cs typeface="Calibri"/>
              </a:rPr>
              <a:t>and </a:t>
            </a:r>
            <a:r>
              <a:rPr sz="1600" spc="5" dirty="0">
                <a:latin typeface="Calibri"/>
                <a:cs typeface="Calibri"/>
              </a:rPr>
              <a:t>will </a:t>
            </a:r>
            <a:r>
              <a:rPr sz="1600" spc="10" dirty="0">
                <a:latin typeface="Calibri"/>
                <a:cs typeface="Calibri"/>
              </a:rPr>
              <a:t>close on </a:t>
            </a:r>
            <a:r>
              <a:rPr sz="1600" b="1" spc="10" dirty="0">
                <a:latin typeface="Calibri"/>
                <a:cs typeface="Calibri"/>
              </a:rPr>
              <a:t>May </a:t>
            </a:r>
            <a:r>
              <a:rPr sz="1600" b="1" spc="15" dirty="0">
                <a:latin typeface="Calibri"/>
                <a:cs typeface="Calibri"/>
              </a:rPr>
              <a:t>19 </a:t>
            </a:r>
            <a:r>
              <a:rPr sz="1600" b="1" spc="5" dirty="0">
                <a:latin typeface="Calibri"/>
                <a:cs typeface="Calibri"/>
              </a:rPr>
              <a:t>at </a:t>
            </a:r>
            <a:r>
              <a:rPr sz="1600" b="1" spc="15" dirty="0">
                <a:latin typeface="Calibri"/>
                <a:cs typeface="Calibri"/>
              </a:rPr>
              <a:t>5:00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spc="15" dirty="0">
                <a:latin typeface="Calibri"/>
                <a:cs typeface="Calibri"/>
              </a:rPr>
              <a:t>p.m.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423164"/>
            <a:ext cx="4468495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PHASE</a:t>
            </a:r>
            <a:r>
              <a:rPr spc="-65" dirty="0"/>
              <a:t> </a:t>
            </a:r>
            <a:r>
              <a:rPr dirty="0"/>
              <a:t>4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REQUIRED</a:t>
            </a:r>
            <a:r>
              <a:rPr spc="-75" dirty="0"/>
              <a:t> </a:t>
            </a:r>
            <a:r>
              <a:rPr spc="-20" dirty="0"/>
              <a:t>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6750" y="1360804"/>
            <a:ext cx="10675620" cy="508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ct val="100000"/>
              </a:lnSpc>
            </a:pPr>
            <a:r>
              <a:rPr sz="2000" b="1" spc="20" dirty="0">
                <a:solidFill>
                  <a:srgbClr val="84BC00"/>
                </a:solidFill>
                <a:latin typeface="Calibri"/>
                <a:cs typeface="Calibri"/>
              </a:rPr>
              <a:t>Be</a:t>
            </a:r>
            <a:r>
              <a:rPr sz="2000" b="1" spc="-65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84BC00"/>
                </a:solidFill>
                <a:latin typeface="Calibri"/>
                <a:cs typeface="Calibri"/>
              </a:rPr>
              <a:t>Prepared:</a:t>
            </a:r>
            <a:endParaRPr sz="2000" dirty="0">
              <a:latin typeface="Calibri"/>
              <a:cs typeface="Calibri"/>
            </a:endParaRPr>
          </a:p>
          <a:p>
            <a:pPr marL="147320">
              <a:lnSpc>
                <a:spcPts val="2400"/>
              </a:lnSpc>
              <a:spcBef>
                <a:spcPts val="815"/>
              </a:spcBef>
            </a:pPr>
            <a:r>
              <a:rPr sz="2000" spc="4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2000" spc="10" dirty="0">
                <a:latin typeface="Calibri"/>
                <a:cs typeface="Calibri"/>
              </a:rPr>
              <a:t>View </a:t>
            </a:r>
            <a:r>
              <a:rPr sz="2000" spc="15" dirty="0">
                <a:latin typeface="Calibri"/>
                <a:cs typeface="Calibri"/>
              </a:rPr>
              <a:t>the sample </a:t>
            </a:r>
            <a:r>
              <a:rPr sz="2000" spc="10" dirty="0">
                <a:latin typeface="Calibri"/>
                <a:cs typeface="Calibri"/>
              </a:rPr>
              <a:t>application </a:t>
            </a:r>
            <a:r>
              <a:rPr sz="2000" spc="15" dirty="0">
                <a:latin typeface="Calibri"/>
                <a:cs typeface="Calibri"/>
              </a:rPr>
              <a:t>on</a:t>
            </a:r>
            <a:r>
              <a:rPr sz="2000" spc="-280" dirty="0">
                <a:latin typeface="Calibri"/>
                <a:cs typeface="Calibri"/>
              </a:rPr>
              <a:t> </a:t>
            </a:r>
            <a:r>
              <a:rPr sz="2000" u="heavy" spc="5" dirty="0">
                <a:solidFill>
                  <a:srgbClr val="83BC00"/>
                </a:solidFill>
                <a:latin typeface="Calibri"/>
                <a:cs typeface="Calibri"/>
                <a:hlinkClick r:id="rId3"/>
              </a:rPr>
              <a:t>https://business.nj.gov/covid</a:t>
            </a:r>
            <a:endParaRPr sz="2000" dirty="0">
              <a:latin typeface="Calibri"/>
              <a:cs typeface="Calibri"/>
            </a:endParaRPr>
          </a:p>
          <a:p>
            <a:pPr marL="147320">
              <a:lnSpc>
                <a:spcPct val="100000"/>
              </a:lnSpc>
            </a:pPr>
            <a:r>
              <a:rPr sz="2000" spc="-1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15" dirty="0">
                <a:latin typeface="Calibri"/>
                <a:cs typeface="Calibri"/>
              </a:rPr>
              <a:t>your contact information </a:t>
            </a:r>
            <a:r>
              <a:rPr sz="2000" spc="-10" dirty="0">
                <a:latin typeface="Calibri"/>
                <a:cs typeface="Calibri"/>
              </a:rPr>
              <a:t>and primary business </a:t>
            </a:r>
            <a:r>
              <a:rPr sz="2000" spc="-15" dirty="0">
                <a:latin typeface="Calibri"/>
                <a:cs typeface="Calibri"/>
              </a:rPr>
              <a:t>address </a:t>
            </a:r>
            <a:r>
              <a:rPr sz="2000" spc="-10" dirty="0">
                <a:latin typeface="Calibri"/>
                <a:cs typeface="Calibri"/>
              </a:rPr>
              <a:t>readily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available</a:t>
            </a:r>
            <a:endParaRPr sz="2000" dirty="0">
              <a:latin typeface="Calibri"/>
              <a:cs typeface="Calibri"/>
            </a:endParaRPr>
          </a:p>
          <a:p>
            <a:pPr marL="433705" marR="5080" indent="-287020">
              <a:lnSpc>
                <a:spcPct val="100000"/>
              </a:lnSpc>
              <a:spcBef>
                <a:spcPts val="40"/>
              </a:spcBef>
            </a:pPr>
            <a:r>
              <a:rPr sz="2000" spc="95" dirty="0">
                <a:solidFill>
                  <a:srgbClr val="84BC00"/>
                </a:solidFill>
                <a:latin typeface="Arial"/>
                <a:cs typeface="Arial"/>
              </a:rPr>
              <a:t>►</a:t>
            </a:r>
            <a:r>
              <a:rPr sz="2000" spc="95" dirty="0">
                <a:latin typeface="Calibri"/>
                <a:cs typeface="Calibri"/>
              </a:rPr>
              <a:t>If </a:t>
            </a:r>
            <a:r>
              <a:rPr sz="2000" spc="10" dirty="0">
                <a:latin typeface="Calibri"/>
                <a:cs typeface="Calibri"/>
              </a:rPr>
              <a:t>you </a:t>
            </a:r>
            <a:r>
              <a:rPr sz="2000" dirty="0">
                <a:latin typeface="Calibri"/>
                <a:cs typeface="Calibri"/>
              </a:rPr>
              <a:t>have </a:t>
            </a:r>
            <a:r>
              <a:rPr sz="2000" spc="10" dirty="0">
                <a:latin typeface="Calibri"/>
                <a:cs typeface="Calibri"/>
              </a:rPr>
              <a:t>received other Government </a:t>
            </a:r>
            <a:r>
              <a:rPr sz="2000" spc="5" dirty="0">
                <a:latin typeface="Calibri"/>
                <a:cs typeface="Calibri"/>
              </a:rPr>
              <a:t>assistance </a:t>
            </a:r>
            <a:r>
              <a:rPr sz="2000" spc="10" dirty="0">
                <a:latin typeface="Calibri"/>
                <a:cs typeface="Calibri"/>
              </a:rPr>
              <a:t>(NJEDA, </a:t>
            </a:r>
            <a:r>
              <a:rPr sz="2000" spc="-45" dirty="0">
                <a:latin typeface="Calibri"/>
                <a:cs typeface="Calibri"/>
              </a:rPr>
              <a:t>PPP, </a:t>
            </a:r>
            <a:r>
              <a:rPr sz="2000" spc="15" dirty="0">
                <a:latin typeface="Calibri"/>
                <a:cs typeface="Calibri"/>
              </a:rPr>
              <a:t>EIDL, EIDG, </a:t>
            </a:r>
            <a:r>
              <a:rPr sz="2000" spc="10" dirty="0">
                <a:latin typeface="Calibri"/>
                <a:cs typeface="Calibri"/>
              </a:rPr>
              <a:t>County </a:t>
            </a:r>
            <a:r>
              <a:rPr sz="2000" spc="15" dirty="0">
                <a:latin typeface="Calibri"/>
                <a:cs typeface="Calibri"/>
              </a:rPr>
              <a:t>or </a:t>
            </a:r>
            <a:r>
              <a:rPr sz="2000" spc="10" dirty="0">
                <a:latin typeface="Calibri"/>
                <a:cs typeface="Calibri"/>
              </a:rPr>
              <a:t>municipal  funding, </a:t>
            </a:r>
            <a:r>
              <a:rPr sz="2000" spc="-10" dirty="0">
                <a:latin typeface="Calibri"/>
                <a:cs typeface="Calibri"/>
              </a:rPr>
              <a:t>insurance, </a:t>
            </a:r>
            <a:r>
              <a:rPr sz="2000" spc="-5" dirty="0">
                <a:latin typeface="Calibri"/>
                <a:cs typeface="Calibri"/>
              </a:rPr>
              <a:t>etc.), </a:t>
            </a:r>
            <a:r>
              <a:rPr sz="2000" spc="-10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prepared </a:t>
            </a:r>
            <a:r>
              <a:rPr sz="2000" spc="-2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provide information </a:t>
            </a:r>
            <a:r>
              <a:rPr sz="2000" spc="-20" dirty="0">
                <a:latin typeface="Calibri"/>
                <a:cs typeface="Calibri"/>
              </a:rPr>
              <a:t>regarding status, </a:t>
            </a:r>
            <a:r>
              <a:rPr sz="2000" spc="-10" dirty="0">
                <a:latin typeface="Calibri"/>
                <a:cs typeface="Calibri"/>
              </a:rPr>
              <a:t>uses and 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amounts.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000" b="1" spc="15" dirty="0">
                <a:solidFill>
                  <a:srgbClr val="84BC00"/>
                </a:solidFill>
                <a:latin typeface="Calibri"/>
                <a:cs typeface="Calibri"/>
              </a:rPr>
              <a:t>Know</a:t>
            </a:r>
            <a:r>
              <a:rPr sz="2000" b="1" spc="-70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84BC00"/>
                </a:solidFill>
                <a:latin typeface="Calibri"/>
                <a:cs typeface="Calibri"/>
              </a:rPr>
              <a:t>Your:</a:t>
            </a:r>
            <a:endParaRPr sz="2000" dirty="0">
              <a:latin typeface="Calibri"/>
              <a:cs typeface="Calibri"/>
            </a:endParaRPr>
          </a:p>
          <a:p>
            <a:pPr marL="147320">
              <a:lnSpc>
                <a:spcPts val="2400"/>
              </a:lnSpc>
              <a:spcBef>
                <a:spcPts val="994"/>
              </a:spcBef>
            </a:pPr>
            <a:r>
              <a:rPr sz="2000" spc="25" dirty="0">
                <a:solidFill>
                  <a:srgbClr val="84BC00"/>
                </a:solidFill>
                <a:latin typeface="Arial"/>
                <a:cs typeface="Arial"/>
              </a:rPr>
              <a:t>►</a:t>
            </a:r>
            <a:r>
              <a:rPr sz="2000" spc="25" dirty="0">
                <a:latin typeface="Calibri"/>
                <a:cs typeface="Calibri"/>
              </a:rPr>
              <a:t>Business’s </a:t>
            </a:r>
            <a:r>
              <a:rPr sz="2000" spc="10" dirty="0">
                <a:latin typeface="Calibri"/>
                <a:cs typeface="Calibri"/>
              </a:rPr>
              <a:t>full </a:t>
            </a:r>
            <a:r>
              <a:rPr sz="2000" spc="5" dirty="0">
                <a:latin typeface="Calibri"/>
                <a:cs typeface="Calibri"/>
              </a:rPr>
              <a:t>legal </a:t>
            </a:r>
            <a:r>
              <a:rPr sz="2000" spc="20" dirty="0">
                <a:latin typeface="Calibri"/>
                <a:cs typeface="Calibri"/>
              </a:rPr>
              <a:t>name </a:t>
            </a:r>
            <a:r>
              <a:rPr sz="2000" spc="10" dirty="0">
                <a:latin typeface="Calibri"/>
                <a:cs typeface="Calibri"/>
              </a:rPr>
              <a:t>- </a:t>
            </a:r>
            <a:r>
              <a:rPr sz="2000" spc="15" dirty="0">
                <a:latin typeface="Calibri"/>
                <a:cs typeface="Calibri"/>
              </a:rPr>
              <a:t>the one used </a:t>
            </a:r>
            <a:r>
              <a:rPr sz="2000" spc="20" dirty="0">
                <a:latin typeface="Calibri"/>
                <a:cs typeface="Calibri"/>
              </a:rPr>
              <a:t>when </a:t>
            </a:r>
            <a:r>
              <a:rPr sz="2000" spc="10" dirty="0">
                <a:latin typeface="Calibri"/>
                <a:cs typeface="Calibri"/>
              </a:rPr>
              <a:t>your </a:t>
            </a:r>
            <a:r>
              <a:rPr sz="2000" spc="5" dirty="0">
                <a:latin typeface="Calibri"/>
                <a:cs typeface="Calibri"/>
              </a:rPr>
              <a:t>registered </a:t>
            </a:r>
            <a:r>
              <a:rPr sz="2000" spc="15" dirty="0">
                <a:latin typeface="Calibri"/>
                <a:cs typeface="Calibri"/>
              </a:rPr>
              <a:t>with the </a:t>
            </a:r>
            <a:r>
              <a:rPr sz="2000" spc="-5" dirty="0">
                <a:latin typeface="Calibri"/>
                <a:cs typeface="Calibri"/>
              </a:rPr>
              <a:t>State </a:t>
            </a:r>
            <a:r>
              <a:rPr sz="2000" spc="10" dirty="0">
                <a:latin typeface="Calibri"/>
                <a:cs typeface="Calibri"/>
              </a:rPr>
              <a:t>of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NJ</a:t>
            </a:r>
            <a:endParaRPr sz="2000" dirty="0">
              <a:latin typeface="Calibri"/>
              <a:cs typeface="Calibri"/>
            </a:endParaRPr>
          </a:p>
          <a:p>
            <a:pPr marL="147320">
              <a:lnSpc>
                <a:spcPts val="2455"/>
              </a:lnSpc>
            </a:pPr>
            <a:r>
              <a:rPr sz="2000" spc="-1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2000" spc="-10" dirty="0">
                <a:latin typeface="Calibri"/>
                <a:cs typeface="Calibri"/>
              </a:rPr>
              <a:t>Entity </a:t>
            </a:r>
            <a:r>
              <a:rPr sz="2000" spc="-5" dirty="0">
                <a:latin typeface="Calibri"/>
                <a:cs typeface="Calibri"/>
              </a:rPr>
              <a:t>type (Sole </a:t>
            </a:r>
            <a:r>
              <a:rPr sz="2000" spc="-15" dirty="0">
                <a:latin typeface="Calibri"/>
                <a:cs typeface="Calibri"/>
              </a:rPr>
              <a:t>Prop, </a:t>
            </a:r>
            <a:r>
              <a:rPr sz="2000" spc="-20" dirty="0">
                <a:latin typeface="Calibri"/>
                <a:cs typeface="Calibri"/>
              </a:rPr>
              <a:t>LLC, </a:t>
            </a:r>
            <a:r>
              <a:rPr sz="2000" spc="-5" dirty="0">
                <a:latin typeface="Calibri"/>
                <a:cs typeface="Calibri"/>
              </a:rPr>
              <a:t>C-Corp, </a:t>
            </a:r>
            <a:r>
              <a:rPr sz="2000" spc="-10" dirty="0">
                <a:latin typeface="Calibri"/>
                <a:cs typeface="Calibri"/>
              </a:rPr>
              <a:t>S-Corp,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etc.)</a:t>
            </a:r>
            <a:endParaRPr sz="2000" dirty="0">
              <a:latin typeface="Calibri"/>
              <a:cs typeface="Calibri"/>
            </a:endParaRPr>
          </a:p>
          <a:p>
            <a:pPr marL="147320">
              <a:lnSpc>
                <a:spcPts val="2450"/>
              </a:lnSpc>
            </a:pPr>
            <a:r>
              <a:rPr sz="2050" spc="-10" dirty="0">
                <a:solidFill>
                  <a:srgbClr val="84BC00"/>
                </a:solidFill>
                <a:latin typeface="Arial"/>
                <a:cs typeface="Arial"/>
              </a:rPr>
              <a:t>►</a:t>
            </a:r>
            <a:r>
              <a:rPr sz="2050" spc="-390" dirty="0">
                <a:solidFill>
                  <a:srgbClr val="84BC00"/>
                </a:solidFill>
                <a:latin typeface="Arial"/>
                <a:cs typeface="Arial"/>
              </a:rPr>
              <a:t> </a:t>
            </a:r>
            <a:r>
              <a:rPr sz="2050" spc="-40" dirty="0">
                <a:latin typeface="Calibri"/>
                <a:cs typeface="Calibri"/>
              </a:rPr>
              <a:t>Year </a:t>
            </a:r>
            <a:r>
              <a:rPr sz="2050" spc="-15" dirty="0">
                <a:latin typeface="Calibri"/>
                <a:cs typeface="Calibri"/>
              </a:rPr>
              <a:t>established</a:t>
            </a:r>
            <a:endParaRPr sz="2050" dirty="0">
              <a:latin typeface="Calibri"/>
              <a:cs typeface="Calibri"/>
            </a:endParaRPr>
          </a:p>
          <a:p>
            <a:pPr marL="147320">
              <a:lnSpc>
                <a:spcPts val="2455"/>
              </a:lnSpc>
            </a:pPr>
            <a:r>
              <a:rPr sz="2000" spc="-1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2000" spc="-70" dirty="0">
                <a:latin typeface="Calibri"/>
                <a:cs typeface="Calibri"/>
              </a:rPr>
              <a:t>Tax </a:t>
            </a:r>
            <a:r>
              <a:rPr sz="2000" spc="-5" dirty="0">
                <a:latin typeface="Calibri"/>
                <a:cs typeface="Calibri"/>
              </a:rPr>
              <a:t>ID</a:t>
            </a:r>
            <a:r>
              <a:rPr sz="2000" spc="-2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Number</a:t>
            </a:r>
            <a:endParaRPr sz="2000" dirty="0">
              <a:latin typeface="Calibri"/>
              <a:cs typeface="Calibri"/>
            </a:endParaRPr>
          </a:p>
          <a:p>
            <a:pPr marL="147320">
              <a:lnSpc>
                <a:spcPts val="2400"/>
              </a:lnSpc>
              <a:spcBef>
                <a:spcPts val="40"/>
              </a:spcBef>
            </a:pPr>
            <a:r>
              <a:rPr sz="2000" spc="60" dirty="0">
                <a:solidFill>
                  <a:srgbClr val="84BC00"/>
                </a:solidFill>
                <a:latin typeface="Arial"/>
                <a:cs typeface="Arial"/>
              </a:rPr>
              <a:t>►</a:t>
            </a:r>
            <a:r>
              <a:rPr sz="2000" spc="60" dirty="0">
                <a:latin typeface="Calibri"/>
                <a:cs typeface="Calibri"/>
              </a:rPr>
              <a:t>Peak </a:t>
            </a:r>
            <a:r>
              <a:rPr sz="2000" spc="15" dirty="0">
                <a:latin typeface="Calibri"/>
                <a:cs typeface="Calibri"/>
              </a:rPr>
              <a:t>FTE </a:t>
            </a:r>
            <a:r>
              <a:rPr sz="2000" spc="10" dirty="0">
                <a:latin typeface="Calibri"/>
                <a:cs typeface="Calibri"/>
              </a:rPr>
              <a:t>count </a:t>
            </a:r>
            <a:r>
              <a:rPr sz="2000" spc="5" dirty="0">
                <a:latin typeface="Calibri"/>
                <a:cs typeface="Calibri"/>
              </a:rPr>
              <a:t>from </a:t>
            </a:r>
            <a:r>
              <a:rPr sz="2000" spc="15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business’s </a:t>
            </a:r>
            <a:r>
              <a:rPr sz="2000" spc="5" dirty="0">
                <a:latin typeface="Calibri"/>
                <a:cs typeface="Calibri"/>
              </a:rPr>
              <a:t>past </a:t>
            </a:r>
            <a:r>
              <a:rPr sz="2000" spc="10" dirty="0">
                <a:latin typeface="Calibri"/>
                <a:cs typeface="Calibri"/>
              </a:rPr>
              <a:t>eight </a:t>
            </a:r>
            <a:r>
              <a:rPr sz="2000" spc="5" dirty="0">
                <a:latin typeface="Calibri"/>
                <a:cs typeface="Calibri"/>
              </a:rPr>
              <a:t>quarters </a:t>
            </a:r>
            <a:r>
              <a:rPr sz="2000" spc="15" dirty="0">
                <a:latin typeface="Calibri"/>
                <a:cs typeface="Calibri"/>
              </a:rPr>
              <a:t>of </a:t>
            </a:r>
            <a:r>
              <a:rPr sz="2000" spc="20" dirty="0">
                <a:latin typeface="Calibri"/>
                <a:cs typeface="Calibri"/>
              </a:rPr>
              <a:t>WR-30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filings</a:t>
            </a:r>
            <a:endParaRPr sz="2000" dirty="0">
              <a:latin typeface="Calibri"/>
              <a:cs typeface="Calibri"/>
            </a:endParaRPr>
          </a:p>
          <a:p>
            <a:pPr marL="147320">
              <a:lnSpc>
                <a:spcPct val="100000"/>
              </a:lnSpc>
            </a:pPr>
            <a:r>
              <a:rPr sz="2000" spc="30" dirty="0">
                <a:solidFill>
                  <a:srgbClr val="84BC00"/>
                </a:solidFill>
                <a:latin typeface="Arial"/>
                <a:cs typeface="Arial"/>
              </a:rPr>
              <a:t>►</a:t>
            </a:r>
            <a:r>
              <a:rPr sz="2000" spc="30" dirty="0">
                <a:latin typeface="Calibri"/>
                <a:cs typeface="Calibri"/>
              </a:rPr>
              <a:t>North </a:t>
            </a:r>
            <a:r>
              <a:rPr sz="2000" spc="-10" dirty="0">
                <a:latin typeface="Calibri"/>
                <a:cs typeface="Calibri"/>
              </a:rPr>
              <a:t>American Industry Classification </a:t>
            </a:r>
            <a:r>
              <a:rPr sz="2000" spc="-25" dirty="0">
                <a:latin typeface="Calibri"/>
                <a:cs typeface="Calibri"/>
              </a:rPr>
              <a:t>System </a:t>
            </a:r>
            <a:r>
              <a:rPr sz="2000" spc="-5" dirty="0">
                <a:latin typeface="Calibri"/>
                <a:cs typeface="Calibri"/>
              </a:rPr>
              <a:t>(NAICS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Code)</a:t>
            </a:r>
            <a:endParaRPr sz="2000" dirty="0">
              <a:latin typeface="Calibri"/>
              <a:cs typeface="Calibri"/>
            </a:endParaRPr>
          </a:p>
          <a:p>
            <a:pPr marL="147320">
              <a:lnSpc>
                <a:spcPct val="100000"/>
              </a:lnSpc>
              <a:spcBef>
                <a:spcPts val="40"/>
              </a:spcBef>
            </a:pPr>
            <a:r>
              <a:rPr sz="2000" spc="4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2000" spc="15" dirty="0">
                <a:latin typeface="Calibri"/>
                <a:cs typeface="Calibri"/>
              </a:rPr>
              <a:t>2019/2020 </a:t>
            </a:r>
            <a:r>
              <a:rPr sz="2000" spc="10" dirty="0">
                <a:latin typeface="Calibri"/>
                <a:cs typeface="Calibri"/>
              </a:rPr>
              <a:t>Annual </a:t>
            </a:r>
            <a:r>
              <a:rPr sz="2000" spc="5" dirty="0">
                <a:latin typeface="Calibri"/>
                <a:cs typeface="Calibri"/>
              </a:rPr>
              <a:t>Revenue, Revenue lost </a:t>
            </a:r>
            <a:r>
              <a:rPr sz="2000" spc="15" dirty="0">
                <a:latin typeface="Calibri"/>
                <a:cs typeface="Calibri"/>
              </a:rPr>
              <a:t>due </a:t>
            </a:r>
            <a:r>
              <a:rPr sz="2000" spc="5" dirty="0">
                <a:latin typeface="Calibri"/>
                <a:cs typeface="Calibri"/>
              </a:rPr>
              <a:t>to</a:t>
            </a:r>
            <a:r>
              <a:rPr sz="2000" spc="-2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COVID-19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069340">
              <a:lnSpc>
                <a:spcPct val="100000"/>
              </a:lnSpc>
            </a:pPr>
            <a:r>
              <a:rPr sz="2000" b="1" i="1" spc="10" dirty="0">
                <a:solidFill>
                  <a:srgbClr val="04587A"/>
                </a:solidFill>
                <a:latin typeface="Segoe UI"/>
                <a:cs typeface="Segoe UI"/>
              </a:rPr>
              <a:t>Pre-registration </a:t>
            </a:r>
            <a:r>
              <a:rPr sz="2000" b="1" i="1" spc="15" dirty="0">
                <a:solidFill>
                  <a:srgbClr val="04587A"/>
                </a:solidFill>
                <a:latin typeface="Segoe UI"/>
                <a:cs typeface="Segoe UI"/>
              </a:rPr>
              <a:t>opens </a:t>
            </a:r>
            <a:r>
              <a:rPr sz="2000" b="1" i="1" spc="20" dirty="0">
                <a:solidFill>
                  <a:srgbClr val="04587A"/>
                </a:solidFill>
                <a:latin typeface="Segoe UI"/>
                <a:cs typeface="Segoe UI"/>
              </a:rPr>
              <a:t>on </a:t>
            </a:r>
            <a:r>
              <a:rPr sz="2000" b="1" i="1" spc="5" dirty="0">
                <a:solidFill>
                  <a:srgbClr val="04587A"/>
                </a:solidFill>
                <a:latin typeface="Segoe UI"/>
                <a:cs typeface="Segoe UI"/>
              </a:rPr>
              <a:t>Monday, </a:t>
            </a:r>
            <a:r>
              <a:rPr sz="2000" b="1" i="1" spc="15" dirty="0">
                <a:solidFill>
                  <a:srgbClr val="04587A"/>
                </a:solidFill>
                <a:latin typeface="Segoe UI"/>
                <a:cs typeface="Segoe UI"/>
              </a:rPr>
              <a:t>April 19, 2021 at 9:00</a:t>
            </a:r>
            <a:r>
              <a:rPr sz="2000" b="1" i="1" spc="35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2000" b="1" i="1" spc="20" dirty="0">
                <a:solidFill>
                  <a:srgbClr val="04587A"/>
                </a:solidFill>
                <a:latin typeface="Segoe UI"/>
                <a:cs typeface="Segoe UI"/>
              </a:rPr>
              <a:t>a.m.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2128" y="0"/>
            <a:ext cx="8120380" cy="1371600"/>
          </a:xfrm>
          <a:custGeom>
            <a:avLst/>
            <a:gdLst/>
            <a:ahLst/>
            <a:cxnLst/>
            <a:rect l="l" t="t" r="r" b="b"/>
            <a:pathLst>
              <a:path w="8120380" h="1371600">
                <a:moveTo>
                  <a:pt x="0" y="0"/>
                </a:moveTo>
                <a:lnTo>
                  <a:pt x="8119872" y="1371600"/>
                </a:lnTo>
                <a:lnTo>
                  <a:pt x="8119872" y="9144"/>
                </a:lnTo>
                <a:lnTo>
                  <a:pt x="0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1503" y="6636613"/>
            <a:ext cx="12953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808080"/>
                </a:solidFill>
                <a:latin typeface="Calibri"/>
                <a:cs typeface="Calibri"/>
              </a:rPr>
              <a:t>12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5704" y="0"/>
            <a:ext cx="1495044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9527" y="374777"/>
            <a:ext cx="704786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BUSINESS </a:t>
            </a:r>
            <a:r>
              <a:rPr spc="-20" dirty="0"/>
              <a:t>REGISTRATION</a:t>
            </a:r>
            <a:r>
              <a:rPr spc="15" dirty="0"/>
              <a:t> </a:t>
            </a:r>
            <a:r>
              <a:rPr dirty="0"/>
              <a:t>REQUIREMENT</a:t>
            </a:r>
          </a:p>
        </p:txBody>
      </p:sp>
      <p:sp>
        <p:nvSpPr>
          <p:cNvPr id="5" name="object 5"/>
          <p:cNvSpPr/>
          <p:nvPr/>
        </p:nvSpPr>
        <p:spPr>
          <a:xfrm>
            <a:off x="120395" y="173736"/>
            <a:ext cx="957072" cy="955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381" y="1227582"/>
            <a:ext cx="11245850" cy="0"/>
          </a:xfrm>
          <a:custGeom>
            <a:avLst/>
            <a:gdLst/>
            <a:ahLst/>
            <a:cxnLst/>
            <a:rect l="l" t="t" r="r" b="b"/>
            <a:pathLst>
              <a:path w="11245850">
                <a:moveTo>
                  <a:pt x="0" y="0"/>
                </a:moveTo>
                <a:lnTo>
                  <a:pt x="11245469" y="0"/>
                </a:lnTo>
              </a:path>
            </a:pathLst>
          </a:custGeom>
          <a:ln w="19812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087" y="1286128"/>
            <a:ext cx="10868660" cy="3573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0" dirty="0">
                <a:solidFill>
                  <a:srgbClr val="84BC00"/>
                </a:solidFill>
                <a:latin typeface="Calibri"/>
                <a:cs typeface="Calibri"/>
              </a:rPr>
              <a:t>Satisfaction </a:t>
            </a:r>
            <a:r>
              <a:rPr sz="2000" b="1" spc="15" dirty="0">
                <a:solidFill>
                  <a:srgbClr val="84BC00"/>
                </a:solidFill>
                <a:latin typeface="Calibri"/>
                <a:cs typeface="Calibri"/>
              </a:rPr>
              <a:t>of Business </a:t>
            </a:r>
            <a:r>
              <a:rPr sz="2000" b="1" spc="5" dirty="0">
                <a:solidFill>
                  <a:srgbClr val="84BC00"/>
                </a:solidFill>
                <a:latin typeface="Calibri"/>
                <a:cs typeface="Calibri"/>
              </a:rPr>
              <a:t>Registration</a:t>
            </a:r>
            <a:r>
              <a:rPr sz="2000" b="1" spc="-50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84BC00"/>
                </a:solidFill>
                <a:latin typeface="Calibri"/>
                <a:cs typeface="Calibri"/>
              </a:rPr>
              <a:t>Requirement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638175" marR="255904" indent="-3429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business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registered to </a:t>
            </a:r>
            <a:r>
              <a:rPr sz="2000" dirty="0">
                <a:latin typeface="Calibri"/>
                <a:cs typeface="Calibri"/>
              </a:rPr>
              <a:t>do </a:t>
            </a:r>
            <a:r>
              <a:rPr sz="2000" spc="-5" dirty="0">
                <a:latin typeface="Calibri"/>
                <a:cs typeface="Calibri"/>
              </a:rPr>
              <a:t>business </a:t>
            </a: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15" dirty="0">
                <a:latin typeface="Calibri"/>
                <a:cs typeface="Calibri"/>
              </a:rPr>
              <a:t>State </a:t>
            </a:r>
            <a:r>
              <a:rPr sz="2000" spc="-5" dirty="0">
                <a:latin typeface="Calibri"/>
                <a:cs typeface="Calibri"/>
              </a:rPr>
              <a:t>of New </a:t>
            </a:r>
            <a:r>
              <a:rPr sz="2000" spc="-30" dirty="0">
                <a:latin typeface="Calibri"/>
                <a:cs typeface="Calibri"/>
              </a:rPr>
              <a:t>Jersey,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evidenced by </a:t>
            </a:r>
            <a:r>
              <a:rPr sz="2000" spc="-10" dirty="0">
                <a:latin typeface="Calibri"/>
                <a:cs typeface="Calibri"/>
              </a:rPr>
              <a:t>current  registration </a:t>
            </a:r>
            <a:r>
              <a:rPr sz="2000" spc="-15" dirty="0">
                <a:latin typeface="Calibri"/>
                <a:cs typeface="Calibri"/>
              </a:rPr>
              <a:t>status from </a:t>
            </a:r>
            <a:r>
              <a:rPr sz="2000" dirty="0">
                <a:latin typeface="Calibri"/>
                <a:cs typeface="Calibri"/>
              </a:rPr>
              <a:t>the NJ </a:t>
            </a:r>
            <a:r>
              <a:rPr sz="2000" spc="-5" dirty="0">
                <a:latin typeface="Calibri"/>
                <a:cs typeface="Calibri"/>
              </a:rPr>
              <a:t>Division of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Taxation.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638175" marR="5080" indent="-342900">
              <a:lnSpc>
                <a:spcPct val="100000"/>
              </a:lnSpc>
            </a:pPr>
            <a:r>
              <a:rPr sz="2000" spc="5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5" dirty="0">
                <a:latin typeface="Calibri"/>
                <a:cs typeface="Calibri"/>
              </a:rPr>
              <a:t>business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not </a:t>
            </a:r>
            <a:r>
              <a:rPr sz="2000" spc="-10" dirty="0">
                <a:latin typeface="Calibri"/>
                <a:cs typeface="Calibri"/>
              </a:rPr>
              <a:t>recognized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Division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30" dirty="0">
                <a:latin typeface="Calibri"/>
                <a:cs typeface="Calibri"/>
              </a:rPr>
              <a:t>Taxation, </a:t>
            </a:r>
            <a:r>
              <a:rPr sz="2000" spc="-10" dirty="0">
                <a:latin typeface="Calibri"/>
                <a:cs typeface="Calibri"/>
              </a:rPr>
              <a:t>must provide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valid Business </a:t>
            </a:r>
            <a:r>
              <a:rPr sz="2000" spc="-10" dirty="0">
                <a:latin typeface="Calibri"/>
                <a:cs typeface="Calibri"/>
              </a:rPr>
              <a:t>Registration  Certificate </a:t>
            </a:r>
            <a:r>
              <a:rPr sz="2000" spc="-5" dirty="0">
                <a:latin typeface="Calibri"/>
                <a:cs typeface="Calibri"/>
              </a:rPr>
              <a:t>(BRC). Applicant will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4 </a:t>
            </a:r>
            <a:r>
              <a:rPr sz="2000" spc="-10" dirty="0">
                <a:latin typeface="Calibri"/>
                <a:cs typeface="Calibri"/>
              </a:rPr>
              <a:t>weeks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initial notification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NJEDA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satisfy </a:t>
            </a:r>
            <a:r>
              <a:rPr sz="2000" spc="-5" dirty="0">
                <a:latin typeface="Calibri"/>
                <a:cs typeface="Calibri"/>
              </a:rPr>
              <a:t>that  </a:t>
            </a:r>
            <a:r>
              <a:rPr sz="2000" spc="-10" dirty="0">
                <a:latin typeface="Calibri"/>
                <a:cs typeface="Calibri"/>
              </a:rPr>
              <a:t>requirement.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29527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2000" dirty="0">
                <a:latin typeface="Calibri"/>
                <a:cs typeface="Calibri"/>
              </a:rPr>
              <a:t>No </a:t>
            </a:r>
            <a:r>
              <a:rPr sz="2000" spc="-15" dirty="0">
                <a:latin typeface="Calibri"/>
                <a:cs typeface="Calibri"/>
              </a:rPr>
              <a:t>grant </a:t>
            </a:r>
            <a:r>
              <a:rPr sz="2000" spc="-5" dirty="0">
                <a:latin typeface="Calibri"/>
                <a:cs typeface="Calibri"/>
              </a:rPr>
              <a:t>agreement will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executed </a:t>
            </a:r>
            <a:r>
              <a:rPr sz="2000" dirty="0">
                <a:latin typeface="Calibri"/>
                <a:cs typeface="Calibri"/>
              </a:rPr>
              <a:t>without a </a:t>
            </a:r>
            <a:r>
              <a:rPr sz="2000" spc="-10" dirty="0">
                <a:latin typeface="Calibri"/>
                <a:cs typeface="Calibri"/>
              </a:rPr>
              <a:t>“current” registration </a:t>
            </a:r>
            <a:r>
              <a:rPr sz="2000" spc="-15" dirty="0">
                <a:latin typeface="Calibri"/>
                <a:cs typeface="Calibri"/>
              </a:rPr>
              <a:t>status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NJ </a:t>
            </a:r>
            <a:r>
              <a:rPr sz="2000" spc="-5" dirty="0">
                <a:latin typeface="Calibri"/>
                <a:cs typeface="Calibri"/>
              </a:rPr>
              <a:t>Division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638175">
              <a:lnSpc>
                <a:spcPct val="100000"/>
              </a:lnSpc>
            </a:pPr>
            <a:r>
              <a:rPr sz="2000" spc="-35" dirty="0">
                <a:latin typeface="Calibri"/>
                <a:cs typeface="Calibri"/>
              </a:rPr>
              <a:t>Taxation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valid </a:t>
            </a:r>
            <a:r>
              <a:rPr sz="2000" dirty="0">
                <a:latin typeface="Calibri"/>
                <a:cs typeface="Calibri"/>
              </a:rPr>
              <a:t>Business </a:t>
            </a:r>
            <a:r>
              <a:rPr sz="2000" spc="-10" dirty="0">
                <a:latin typeface="Calibri"/>
                <a:cs typeface="Calibri"/>
              </a:rPr>
              <a:t>Registration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Certificate.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513" y="2727198"/>
            <a:ext cx="10518775" cy="0"/>
          </a:xfrm>
          <a:custGeom>
            <a:avLst/>
            <a:gdLst/>
            <a:ahLst/>
            <a:cxnLst/>
            <a:rect l="l" t="t" r="r" b="b"/>
            <a:pathLst>
              <a:path w="10518775">
                <a:moveTo>
                  <a:pt x="0" y="0"/>
                </a:moveTo>
                <a:lnTo>
                  <a:pt x="10518266" y="0"/>
                </a:lnTo>
              </a:path>
            </a:pathLst>
          </a:custGeom>
          <a:ln w="19812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513" y="4037838"/>
            <a:ext cx="10518775" cy="0"/>
          </a:xfrm>
          <a:custGeom>
            <a:avLst/>
            <a:gdLst/>
            <a:ahLst/>
            <a:cxnLst/>
            <a:rect l="l" t="t" r="r" b="b"/>
            <a:pathLst>
              <a:path w="10518775">
                <a:moveTo>
                  <a:pt x="0" y="0"/>
                </a:moveTo>
                <a:lnTo>
                  <a:pt x="10518266" y="0"/>
                </a:lnTo>
              </a:path>
            </a:pathLst>
          </a:custGeom>
          <a:ln w="19812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1503" y="6636613"/>
            <a:ext cx="12953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808080"/>
                </a:solidFill>
                <a:latin typeface="Calibri"/>
                <a:cs typeface="Calibri"/>
              </a:rPr>
              <a:t>13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5704" y="0"/>
            <a:ext cx="1495044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8367" y="513715"/>
            <a:ext cx="806830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ENSURING </a:t>
            </a:r>
            <a:r>
              <a:rPr spc="-40" dirty="0"/>
              <a:t>EQUITY, </a:t>
            </a:r>
            <a:r>
              <a:rPr spc="5" dirty="0"/>
              <a:t>INCREASING</a:t>
            </a:r>
            <a:r>
              <a:rPr spc="10" dirty="0"/>
              <a:t> </a:t>
            </a:r>
            <a:r>
              <a:rPr spc="-5" dirty="0"/>
              <a:t>ACCESSIBLITY</a:t>
            </a:r>
          </a:p>
        </p:txBody>
      </p:sp>
      <p:sp>
        <p:nvSpPr>
          <p:cNvPr id="5" name="object 5"/>
          <p:cNvSpPr/>
          <p:nvPr/>
        </p:nvSpPr>
        <p:spPr>
          <a:xfrm>
            <a:off x="120395" y="225552"/>
            <a:ext cx="957072" cy="955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381" y="1227582"/>
            <a:ext cx="11245850" cy="0"/>
          </a:xfrm>
          <a:custGeom>
            <a:avLst/>
            <a:gdLst/>
            <a:ahLst/>
            <a:cxnLst/>
            <a:rect l="l" t="t" r="r" b="b"/>
            <a:pathLst>
              <a:path w="11245850">
                <a:moveTo>
                  <a:pt x="0" y="0"/>
                </a:moveTo>
                <a:lnTo>
                  <a:pt x="11245342" y="0"/>
                </a:lnTo>
              </a:path>
            </a:pathLst>
          </a:custGeom>
          <a:ln w="19812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3519" y="1592580"/>
            <a:ext cx="2763012" cy="5265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750" y="1414907"/>
            <a:ext cx="8502015" cy="473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r>
              <a:rPr sz="2400" b="1" dirty="0">
                <a:solidFill>
                  <a:srgbClr val="84BC00"/>
                </a:solidFill>
                <a:latin typeface="Calibri"/>
                <a:cs typeface="Calibri"/>
              </a:rPr>
              <a:t>33 </a:t>
            </a:r>
            <a:r>
              <a:rPr sz="2400" b="1" spc="-15" dirty="0">
                <a:solidFill>
                  <a:srgbClr val="84BC00"/>
                </a:solidFill>
                <a:latin typeface="Calibri"/>
                <a:cs typeface="Calibri"/>
              </a:rPr>
              <a:t>percent </a:t>
            </a:r>
            <a:r>
              <a:rPr sz="2400" b="1" dirty="0">
                <a:solidFill>
                  <a:srgbClr val="84BC0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84BC00"/>
                </a:solidFill>
                <a:latin typeface="Calibri"/>
                <a:cs typeface="Calibri"/>
              </a:rPr>
              <a:t>Phase </a:t>
            </a:r>
            <a:r>
              <a:rPr sz="2400" b="1" dirty="0">
                <a:solidFill>
                  <a:srgbClr val="84BC00"/>
                </a:solidFill>
                <a:latin typeface="Calibri"/>
                <a:cs typeface="Calibri"/>
              </a:rPr>
              <a:t>4 </a:t>
            </a:r>
            <a:r>
              <a:rPr sz="2400" b="1" spc="-5" dirty="0">
                <a:solidFill>
                  <a:srgbClr val="84BC00"/>
                </a:solidFill>
                <a:latin typeface="Calibri"/>
                <a:cs typeface="Calibri"/>
              </a:rPr>
              <a:t>funding </a:t>
            </a:r>
            <a:r>
              <a:rPr sz="2400" b="1" dirty="0">
                <a:solidFill>
                  <a:srgbClr val="84BC00"/>
                </a:solidFill>
                <a:latin typeface="Calibri"/>
                <a:cs typeface="Calibri"/>
              </a:rPr>
              <a:t>is </a:t>
            </a:r>
            <a:r>
              <a:rPr sz="2400" b="1" spc="-5" dirty="0">
                <a:solidFill>
                  <a:srgbClr val="84BC00"/>
                </a:solidFill>
                <a:latin typeface="Calibri"/>
                <a:cs typeface="Calibri"/>
              </a:rPr>
              <a:t>reserved </a:t>
            </a:r>
            <a:r>
              <a:rPr sz="2400" b="1" spc="-15" dirty="0">
                <a:solidFill>
                  <a:srgbClr val="84BC00"/>
                </a:solidFill>
                <a:latin typeface="Calibri"/>
                <a:cs typeface="Calibri"/>
              </a:rPr>
              <a:t>for </a:t>
            </a:r>
            <a:r>
              <a:rPr sz="2400" b="1" spc="-5" dirty="0">
                <a:solidFill>
                  <a:srgbClr val="84BC00"/>
                </a:solidFill>
                <a:latin typeface="Calibri"/>
                <a:cs typeface="Calibri"/>
              </a:rPr>
              <a:t>eligible businesses</a:t>
            </a:r>
            <a:r>
              <a:rPr sz="2400" b="1" spc="20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4BC00"/>
                </a:solidFill>
                <a:latin typeface="Calibri"/>
                <a:cs typeface="Calibri"/>
              </a:rPr>
              <a:t>in</a:t>
            </a:r>
            <a:endParaRPr sz="2400" dirty="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</a:pPr>
            <a:r>
              <a:rPr sz="2400" b="1" spc="-5" dirty="0">
                <a:solidFill>
                  <a:srgbClr val="84BC00"/>
                </a:solidFill>
                <a:latin typeface="Calibri"/>
                <a:cs typeface="Calibri"/>
              </a:rPr>
              <a:t>Eligible Opportunity </a:t>
            </a:r>
            <a:r>
              <a:rPr sz="2400" b="1" spc="-10" dirty="0">
                <a:solidFill>
                  <a:srgbClr val="84BC00"/>
                </a:solidFill>
                <a:latin typeface="Calibri"/>
                <a:cs typeface="Calibri"/>
              </a:rPr>
              <a:t>Zones </a:t>
            </a:r>
            <a:r>
              <a:rPr sz="2400" b="1" spc="-5" dirty="0">
                <a:solidFill>
                  <a:srgbClr val="84BC00"/>
                </a:solidFill>
                <a:latin typeface="Calibri"/>
                <a:cs typeface="Calibri"/>
              </a:rPr>
              <a:t>Census </a:t>
            </a:r>
            <a:r>
              <a:rPr sz="2400" b="1" spc="-30" dirty="0">
                <a:solidFill>
                  <a:srgbClr val="84BC00"/>
                </a:solidFill>
                <a:latin typeface="Calibri"/>
                <a:cs typeface="Calibri"/>
              </a:rPr>
              <a:t>Tracts</a:t>
            </a:r>
            <a:r>
              <a:rPr sz="2400" b="1" spc="10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84BC00"/>
                </a:solidFill>
                <a:latin typeface="Calibri"/>
                <a:cs typeface="Calibri"/>
              </a:rPr>
              <a:t>(OZs)</a:t>
            </a:r>
            <a:endParaRPr sz="2400" dirty="0">
              <a:latin typeface="Calibri"/>
              <a:cs typeface="Calibri"/>
            </a:endParaRPr>
          </a:p>
          <a:p>
            <a:pPr marL="100330" marR="152400">
              <a:lnSpc>
                <a:spcPct val="100000"/>
              </a:lnSpc>
              <a:spcBef>
                <a:spcPts val="1300"/>
              </a:spcBef>
            </a:pPr>
            <a:r>
              <a:rPr sz="2000" b="1" i="1" spc="30" dirty="0">
                <a:solidFill>
                  <a:srgbClr val="04587A"/>
                </a:solidFill>
                <a:latin typeface="Segoe UI"/>
                <a:cs typeface="Segoe UI"/>
              </a:rPr>
              <a:t>Every </a:t>
            </a:r>
            <a:r>
              <a:rPr sz="2000" b="1" i="1" spc="15" dirty="0">
                <a:solidFill>
                  <a:srgbClr val="04587A"/>
                </a:solidFill>
                <a:latin typeface="Segoe UI"/>
                <a:cs typeface="Segoe UI"/>
              </a:rPr>
              <a:t>county has at </a:t>
            </a:r>
            <a:r>
              <a:rPr sz="2000" b="1" i="1" spc="10" dirty="0">
                <a:solidFill>
                  <a:srgbClr val="04587A"/>
                </a:solidFill>
                <a:latin typeface="Segoe UI"/>
                <a:cs typeface="Segoe UI"/>
              </a:rPr>
              <a:t>least </a:t>
            </a:r>
            <a:r>
              <a:rPr sz="2000" b="1" i="1" spc="20" dirty="0">
                <a:solidFill>
                  <a:srgbClr val="04587A"/>
                </a:solidFill>
                <a:latin typeface="Segoe UI"/>
                <a:cs typeface="Segoe UI"/>
              </a:rPr>
              <a:t>one </a:t>
            </a:r>
            <a:r>
              <a:rPr sz="2000" b="1" i="1" spc="15" dirty="0">
                <a:solidFill>
                  <a:srgbClr val="04587A"/>
                </a:solidFill>
                <a:latin typeface="Segoe UI"/>
                <a:cs typeface="Segoe UI"/>
              </a:rPr>
              <a:t>eligible </a:t>
            </a:r>
            <a:r>
              <a:rPr sz="2000" b="1" i="1" spc="25" dirty="0">
                <a:solidFill>
                  <a:srgbClr val="04587A"/>
                </a:solidFill>
                <a:latin typeface="Segoe UI"/>
                <a:cs typeface="Segoe UI"/>
              </a:rPr>
              <a:t>Opportunity </a:t>
            </a:r>
            <a:r>
              <a:rPr sz="2000" b="1" i="1" spc="10" dirty="0">
                <a:solidFill>
                  <a:srgbClr val="04587A"/>
                </a:solidFill>
                <a:latin typeface="Segoe UI"/>
                <a:cs typeface="Segoe UI"/>
              </a:rPr>
              <a:t>Zone </a:t>
            </a:r>
            <a:r>
              <a:rPr sz="2000" b="1" i="1" spc="15" dirty="0">
                <a:solidFill>
                  <a:srgbClr val="04587A"/>
                </a:solidFill>
                <a:latin typeface="Segoe UI"/>
                <a:cs typeface="Segoe UI"/>
              </a:rPr>
              <a:t>census tract  </a:t>
            </a:r>
            <a:r>
              <a:rPr sz="2000" b="1" i="1" u="heavy" spc="-10" dirty="0">
                <a:solidFill>
                  <a:srgbClr val="0078AD"/>
                </a:solidFill>
                <a:latin typeface="Segoe UI"/>
                <a:cs typeface="Segoe UI"/>
                <a:hlinkClick r:id="rId5"/>
              </a:rPr>
              <a:t>Link </a:t>
            </a:r>
            <a:r>
              <a:rPr sz="2000" b="1" i="1" u="heavy" spc="-5" dirty="0">
                <a:solidFill>
                  <a:srgbClr val="0078AD"/>
                </a:solidFill>
                <a:latin typeface="Segoe UI"/>
                <a:cs typeface="Segoe UI"/>
                <a:hlinkClick r:id="rId5"/>
              </a:rPr>
              <a:t>to </a:t>
            </a:r>
            <a:r>
              <a:rPr sz="2000" b="1" i="1" u="heavy" spc="-30" dirty="0">
                <a:solidFill>
                  <a:srgbClr val="0078AD"/>
                </a:solidFill>
                <a:latin typeface="Segoe UI"/>
                <a:cs typeface="Segoe UI"/>
                <a:hlinkClick r:id="rId5"/>
              </a:rPr>
              <a:t>COVID </a:t>
            </a:r>
            <a:r>
              <a:rPr sz="2000" b="1" i="1" u="heavy" spc="-5" dirty="0">
                <a:solidFill>
                  <a:srgbClr val="0078AD"/>
                </a:solidFill>
                <a:latin typeface="Segoe UI"/>
                <a:cs typeface="Segoe UI"/>
                <a:hlinkClick r:id="rId5"/>
              </a:rPr>
              <a:t>business </a:t>
            </a:r>
            <a:r>
              <a:rPr sz="2000" b="1" i="1" u="heavy" spc="5" dirty="0">
                <a:solidFill>
                  <a:srgbClr val="0078AD"/>
                </a:solidFill>
                <a:latin typeface="Segoe UI"/>
                <a:cs typeface="Segoe UI"/>
                <a:hlinkClick r:id="rId5"/>
              </a:rPr>
              <a:t>portal </a:t>
            </a:r>
            <a:r>
              <a:rPr sz="2000" b="1" i="1" u="heavy" spc="-10" dirty="0">
                <a:solidFill>
                  <a:srgbClr val="0078AD"/>
                </a:solidFill>
                <a:latin typeface="Segoe UI"/>
                <a:cs typeface="Segoe UI"/>
                <a:hlinkClick r:id="rId5"/>
              </a:rPr>
              <a:t>for </a:t>
            </a:r>
            <a:r>
              <a:rPr sz="2000" b="1" i="1" u="heavy" spc="-40" dirty="0">
                <a:solidFill>
                  <a:srgbClr val="0078AD"/>
                </a:solidFill>
                <a:latin typeface="Segoe UI"/>
                <a:cs typeface="Segoe UI"/>
                <a:hlinkClick r:id="rId5"/>
              </a:rPr>
              <a:t>OZ </a:t>
            </a:r>
            <a:r>
              <a:rPr sz="2000" b="1" i="1" u="heavy" spc="-10" dirty="0">
                <a:solidFill>
                  <a:srgbClr val="0078AD"/>
                </a:solidFill>
                <a:latin typeface="Segoe UI"/>
                <a:cs typeface="Segoe UI"/>
                <a:hlinkClick r:id="rId5"/>
              </a:rPr>
              <a:t>map</a:t>
            </a:r>
            <a:r>
              <a:rPr sz="2000" b="1" i="1" u="heavy" spc="170" dirty="0">
                <a:solidFill>
                  <a:srgbClr val="0078AD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2000" b="1" i="1" u="heavy" spc="-5" dirty="0">
                <a:solidFill>
                  <a:srgbClr val="0078AD"/>
                </a:solidFill>
                <a:latin typeface="Segoe UI"/>
                <a:cs typeface="Segoe UI"/>
                <a:hlinkClick r:id="rId5"/>
              </a:rPr>
              <a:t>tool</a:t>
            </a:r>
            <a:endParaRPr sz="20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400" b="1" spc="-5" dirty="0">
                <a:solidFill>
                  <a:srgbClr val="84BC00"/>
                </a:solidFill>
                <a:latin typeface="Calibri"/>
                <a:cs typeface="Calibri"/>
              </a:rPr>
              <a:t>Language access </a:t>
            </a:r>
            <a:r>
              <a:rPr sz="2400" b="1" dirty="0">
                <a:solidFill>
                  <a:srgbClr val="84BC00"/>
                </a:solidFill>
                <a:latin typeface="Calibri"/>
                <a:cs typeface="Calibri"/>
              </a:rPr>
              <a:t>services </a:t>
            </a:r>
            <a:r>
              <a:rPr sz="2400" b="1" spc="-10" dirty="0">
                <a:solidFill>
                  <a:srgbClr val="84BC00"/>
                </a:solidFill>
                <a:latin typeface="Calibri"/>
                <a:cs typeface="Calibri"/>
              </a:rPr>
              <a:t>are available </a:t>
            </a:r>
            <a:r>
              <a:rPr sz="2400" b="1" spc="-15" dirty="0">
                <a:solidFill>
                  <a:srgbClr val="84BC00"/>
                </a:solidFill>
                <a:latin typeface="Calibri"/>
                <a:cs typeface="Calibri"/>
              </a:rPr>
              <a:t>to </a:t>
            </a:r>
            <a:r>
              <a:rPr sz="2400" b="1" dirty="0">
                <a:solidFill>
                  <a:srgbClr val="84BC00"/>
                </a:solidFill>
                <a:latin typeface="Calibri"/>
                <a:cs typeface="Calibri"/>
              </a:rPr>
              <a:t>non-English</a:t>
            </a:r>
            <a:r>
              <a:rPr sz="2400" b="1" spc="-30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4BC00"/>
                </a:solidFill>
                <a:latin typeface="Calibri"/>
                <a:cs typeface="Calibri"/>
              </a:rPr>
              <a:t>speaking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84BC00"/>
                </a:solidFill>
                <a:latin typeface="Calibri"/>
                <a:cs typeface="Calibri"/>
              </a:rPr>
              <a:t>applicants:</a:t>
            </a:r>
            <a:endParaRPr sz="2400" dirty="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840"/>
              </a:spcBef>
            </a:pPr>
            <a:r>
              <a:rPr sz="1600" spc="-5" dirty="0">
                <a:solidFill>
                  <a:srgbClr val="84BC00"/>
                </a:solidFill>
                <a:latin typeface="Arial"/>
                <a:cs typeface="Arial"/>
              </a:rPr>
              <a:t>►  </a:t>
            </a:r>
            <a:r>
              <a:rPr sz="1600" spc="-5" dirty="0">
                <a:latin typeface="Calibri"/>
                <a:cs typeface="Calibri"/>
              </a:rPr>
              <a:t>Application and </a:t>
            </a:r>
            <a:r>
              <a:rPr sz="1600" spc="-10" dirty="0">
                <a:latin typeface="Calibri"/>
                <a:cs typeface="Calibri"/>
              </a:rPr>
              <a:t>website (</a:t>
            </a:r>
            <a:r>
              <a:rPr sz="1600" u="heavy" spc="-10" dirty="0">
                <a:solidFill>
                  <a:srgbClr val="0078AD"/>
                </a:solidFill>
                <a:latin typeface="Calibri"/>
                <a:cs typeface="Calibri"/>
                <a:hlinkClick r:id="rId6"/>
              </a:rPr>
              <a:t>https://business.nj.gov/covid</a:t>
            </a:r>
            <a:r>
              <a:rPr sz="1600" spc="-10" dirty="0">
                <a:latin typeface="Calibri"/>
                <a:cs typeface="Calibri"/>
              </a:rPr>
              <a:t>) available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Spanish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324485" marR="47625" indent="-287020">
              <a:lnSpc>
                <a:spcPct val="100000"/>
              </a:lnSpc>
            </a:pPr>
            <a:r>
              <a:rPr sz="1600" spc="-5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-10" dirty="0">
                <a:latin typeface="Calibri"/>
                <a:cs typeface="Calibri"/>
              </a:rPr>
              <a:t>NJEDA </a:t>
            </a:r>
            <a:r>
              <a:rPr sz="1600" spc="-15" dirty="0">
                <a:latin typeface="Calibri"/>
                <a:cs typeface="Calibri"/>
              </a:rPr>
              <a:t>contracted for interpretation </a:t>
            </a:r>
            <a:r>
              <a:rPr sz="1600" spc="-5" dirty="0">
                <a:latin typeface="Calibri"/>
                <a:cs typeface="Calibri"/>
              </a:rPr>
              <a:t>services </a:t>
            </a:r>
            <a:r>
              <a:rPr sz="1600" spc="-10" dirty="0">
                <a:latin typeface="Calibri"/>
                <a:cs typeface="Calibri"/>
              </a:rPr>
              <a:t>to support </a:t>
            </a:r>
            <a:r>
              <a:rPr sz="1600" spc="-15" dirty="0">
                <a:latin typeface="Calibri"/>
                <a:cs typeface="Calibri"/>
              </a:rPr>
              <a:t>speakers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ten </a:t>
            </a:r>
            <a:r>
              <a:rPr sz="1600" spc="-5" dirty="0">
                <a:latin typeface="Calibri"/>
                <a:cs typeface="Calibri"/>
              </a:rPr>
              <a:t>additional languages –  </a:t>
            </a:r>
            <a:r>
              <a:rPr sz="1600" i="1" spc="-5" dirty="0">
                <a:latin typeface="Calibri"/>
                <a:cs typeface="Calibri"/>
              </a:rPr>
              <a:t>Arabic, Chinese (Mandarin and </a:t>
            </a:r>
            <a:r>
              <a:rPr sz="1600" i="1" spc="-10" dirty="0">
                <a:latin typeface="Calibri"/>
                <a:cs typeface="Calibri"/>
              </a:rPr>
              <a:t>Cantonese), </a:t>
            </a:r>
            <a:r>
              <a:rPr sz="1600" i="1" spc="-5" dirty="0">
                <a:latin typeface="Calibri"/>
                <a:cs typeface="Calibri"/>
              </a:rPr>
              <a:t>Gujarati, Hindi, Italian, </a:t>
            </a:r>
            <a:r>
              <a:rPr sz="1600" i="1" spc="-15" dirty="0">
                <a:latin typeface="Calibri"/>
                <a:cs typeface="Calibri"/>
              </a:rPr>
              <a:t>Korean, </a:t>
            </a:r>
            <a:r>
              <a:rPr sz="1600" i="1" spc="-10" dirty="0">
                <a:latin typeface="Calibri"/>
                <a:cs typeface="Calibri"/>
              </a:rPr>
              <a:t>Polish, Portuguese, </a:t>
            </a:r>
            <a:r>
              <a:rPr sz="1600" i="1" spc="-5" dirty="0">
                <a:latin typeface="Calibri"/>
                <a:cs typeface="Calibri"/>
              </a:rPr>
              <a:t>and  </a:t>
            </a:r>
            <a:r>
              <a:rPr sz="1600" i="1" spc="-25" dirty="0">
                <a:latin typeface="Calibri"/>
                <a:cs typeface="Calibri"/>
              </a:rPr>
              <a:t>Tagalog. </a:t>
            </a:r>
            <a:r>
              <a:rPr sz="1600" spc="-20" dirty="0">
                <a:latin typeface="Calibri"/>
                <a:cs typeface="Calibri"/>
              </a:rPr>
              <a:t>Translated </a:t>
            </a:r>
            <a:r>
              <a:rPr sz="1600" spc="-10" dirty="0">
                <a:latin typeface="Calibri"/>
                <a:cs typeface="Calibri"/>
              </a:rPr>
              <a:t>versions </a:t>
            </a:r>
            <a:r>
              <a:rPr sz="1600" spc="-5" dirty="0">
                <a:latin typeface="Calibri"/>
                <a:cs typeface="Calibri"/>
              </a:rPr>
              <a:t>of the </a:t>
            </a:r>
            <a:r>
              <a:rPr sz="1600" spc="-10" dirty="0">
                <a:latin typeface="Calibri"/>
                <a:cs typeface="Calibri"/>
              </a:rPr>
              <a:t>application </a:t>
            </a:r>
            <a:r>
              <a:rPr sz="1600" spc="-5" dirty="0">
                <a:latin typeface="Calibri"/>
                <a:cs typeface="Calibri"/>
              </a:rPr>
              <a:t>itself </a:t>
            </a:r>
            <a:r>
              <a:rPr sz="1600" spc="-15" dirty="0">
                <a:latin typeface="Calibri"/>
                <a:cs typeface="Calibri"/>
              </a:rPr>
              <a:t>were </a:t>
            </a:r>
            <a:r>
              <a:rPr sz="1600" spc="-10" dirty="0">
                <a:latin typeface="Calibri"/>
                <a:cs typeface="Calibri"/>
              </a:rPr>
              <a:t>available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advance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opening.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781685" marR="5080" indent="-287020">
              <a:lnSpc>
                <a:spcPct val="100000"/>
              </a:lnSpc>
              <a:spcBef>
                <a:spcPts val="5"/>
              </a:spcBef>
              <a:buClr>
                <a:srgbClr val="84BC00"/>
              </a:buClr>
              <a:buFont typeface="MS UI Gothic"/>
              <a:buChar char="❖"/>
              <a:tabLst>
                <a:tab pos="782320" algn="l"/>
              </a:tabLst>
            </a:pP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advance </a:t>
            </a:r>
            <a:r>
              <a:rPr sz="1600" spc="-5" dirty="0">
                <a:latin typeface="Calibri"/>
                <a:cs typeface="Calibri"/>
              </a:rPr>
              <a:t>of the </a:t>
            </a:r>
            <a:r>
              <a:rPr sz="1600" spc="-10" dirty="0">
                <a:latin typeface="Calibri"/>
                <a:cs typeface="Calibri"/>
              </a:rPr>
              <a:t>application </a:t>
            </a:r>
            <a:r>
              <a:rPr sz="1600" spc="-5" dirty="0">
                <a:latin typeface="Calibri"/>
                <a:cs typeface="Calibri"/>
              </a:rPr>
              <a:t>launch, applicants </a:t>
            </a:r>
            <a:r>
              <a:rPr sz="1600" spc="-10" dirty="0">
                <a:latin typeface="Calibri"/>
                <a:cs typeface="Calibri"/>
              </a:rPr>
              <a:t>can </a:t>
            </a:r>
            <a:r>
              <a:rPr sz="1600" spc="-15" dirty="0">
                <a:latin typeface="Calibri"/>
                <a:cs typeface="Calibri"/>
              </a:rPr>
              <a:t>contact </a:t>
            </a:r>
            <a:r>
              <a:rPr sz="1600" u="heavy" spc="-5" dirty="0">
                <a:solidFill>
                  <a:srgbClr val="0078AD"/>
                </a:solidFill>
                <a:latin typeface="Calibri"/>
                <a:cs typeface="Calibri"/>
                <a:hlinkClick r:id="rId7"/>
              </a:rPr>
              <a:t>languagehelp@njeda.com </a:t>
            </a:r>
            <a:r>
              <a:rPr sz="1600" spc="-10" dirty="0">
                <a:latin typeface="Calibri"/>
                <a:cs typeface="Calibri"/>
              </a:rPr>
              <a:t>to  receive </a:t>
            </a:r>
            <a:r>
              <a:rPr sz="1600" spc="-5" dirty="0">
                <a:latin typeface="Calibri"/>
                <a:cs typeface="Calibri"/>
              </a:rPr>
              <a:t>a call within </a:t>
            </a:r>
            <a:r>
              <a:rPr sz="1600" spc="-10" dirty="0">
                <a:latin typeface="Calibri"/>
                <a:cs typeface="Calibri"/>
              </a:rPr>
              <a:t>one </a:t>
            </a:r>
            <a:r>
              <a:rPr sz="1600" spc="-5" dirty="0">
                <a:latin typeface="Calibri"/>
                <a:cs typeface="Calibri"/>
              </a:rPr>
              <a:t>business </a:t>
            </a:r>
            <a:r>
              <a:rPr sz="1600" spc="-15" dirty="0">
                <a:latin typeface="Calibri"/>
                <a:cs typeface="Calibri"/>
              </a:rPr>
              <a:t>day from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5" dirty="0">
                <a:latin typeface="Calibri"/>
                <a:cs typeface="Calibri"/>
              </a:rPr>
              <a:t>representative </a:t>
            </a:r>
            <a:r>
              <a:rPr sz="1600" spc="-5" dirty="0">
                <a:latin typeface="Calibri"/>
                <a:cs typeface="Calibri"/>
              </a:rPr>
              <a:t>who </a:t>
            </a:r>
            <a:r>
              <a:rPr sz="1600" spc="-10" dirty="0">
                <a:latin typeface="Calibri"/>
                <a:cs typeface="Calibri"/>
              </a:rPr>
              <a:t>can communicate </a:t>
            </a:r>
            <a:r>
              <a:rPr sz="1600" spc="-5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them  </a:t>
            </a:r>
            <a:r>
              <a:rPr sz="1600" spc="-5" dirty="0">
                <a:latin typeface="Calibri"/>
                <a:cs typeface="Calibri"/>
              </a:rPr>
              <a:t>in their primary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language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1503" y="6636613"/>
            <a:ext cx="12953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808080"/>
                </a:solidFill>
                <a:latin typeface="Calibri"/>
                <a:cs typeface="Calibri"/>
              </a:rPr>
              <a:t>14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5704" y="0"/>
            <a:ext cx="1495044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8998"/>
            <a:ext cx="6332219" cy="650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" y="363994"/>
            <a:ext cx="6282817" cy="6494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2616" y="263652"/>
            <a:ext cx="6623304" cy="65943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4878" y="312381"/>
            <a:ext cx="6501638" cy="6545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17464" y="210313"/>
            <a:ext cx="6574535" cy="6647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0803" y="225894"/>
            <a:ext cx="6521196" cy="6632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381" y="1227582"/>
            <a:ext cx="11245850" cy="0"/>
          </a:xfrm>
          <a:custGeom>
            <a:avLst/>
            <a:gdLst/>
            <a:ahLst/>
            <a:cxnLst/>
            <a:rect l="l" t="t" r="r" b="b"/>
            <a:pathLst>
              <a:path w="11245850">
                <a:moveTo>
                  <a:pt x="0" y="0"/>
                </a:moveTo>
                <a:lnTo>
                  <a:pt x="11245342" y="0"/>
                </a:lnTo>
              </a:path>
            </a:pathLst>
          </a:custGeom>
          <a:ln w="19812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395" y="225552"/>
            <a:ext cx="957072" cy="955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58367" y="513715"/>
            <a:ext cx="806830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ENSURING </a:t>
            </a:r>
            <a:r>
              <a:rPr spc="-40" dirty="0"/>
              <a:t>EQUITY, </a:t>
            </a:r>
            <a:r>
              <a:rPr spc="5" dirty="0"/>
              <a:t>INCREASING</a:t>
            </a:r>
            <a:r>
              <a:rPr spc="10" dirty="0"/>
              <a:t> </a:t>
            </a:r>
            <a:r>
              <a:rPr spc="-5" dirty="0"/>
              <a:t>ACCESSIBLITY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1719834"/>
            <a:ext cx="6269990" cy="339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60"/>
              </a:lnSpc>
            </a:pPr>
            <a:r>
              <a:rPr sz="4000" b="1" spc="-5" dirty="0">
                <a:solidFill>
                  <a:srgbClr val="00577A"/>
                </a:solidFill>
                <a:latin typeface="Segoe UI"/>
                <a:cs typeface="Segoe UI"/>
              </a:rPr>
              <a:t>Small </a:t>
            </a:r>
            <a:r>
              <a:rPr sz="4000" b="1" spc="-10" dirty="0">
                <a:solidFill>
                  <a:srgbClr val="00577A"/>
                </a:solidFill>
                <a:latin typeface="Segoe UI"/>
                <a:cs typeface="Segoe UI"/>
              </a:rPr>
              <a:t>Business</a:t>
            </a:r>
            <a:r>
              <a:rPr sz="4000" b="1" spc="-15" dirty="0">
                <a:solidFill>
                  <a:srgbClr val="00577A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00577A"/>
                </a:solidFill>
                <a:latin typeface="Segoe UI"/>
                <a:cs typeface="Segoe UI"/>
              </a:rPr>
              <a:t>Emergency</a:t>
            </a:r>
            <a:endParaRPr sz="4000">
              <a:latin typeface="Segoe UI"/>
              <a:cs typeface="Segoe UI"/>
            </a:endParaRPr>
          </a:p>
          <a:p>
            <a:pPr marL="12700">
              <a:lnSpc>
                <a:spcPts val="4320"/>
              </a:lnSpc>
            </a:pPr>
            <a:r>
              <a:rPr sz="4000" b="1" spc="-5" dirty="0">
                <a:solidFill>
                  <a:srgbClr val="00577A"/>
                </a:solidFill>
                <a:latin typeface="Segoe UI"/>
                <a:cs typeface="Segoe UI"/>
              </a:rPr>
              <a:t>Assistance</a:t>
            </a:r>
            <a:r>
              <a:rPr sz="4000" b="1" spc="-55" dirty="0">
                <a:solidFill>
                  <a:srgbClr val="00577A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00577A"/>
                </a:solidFill>
                <a:latin typeface="Segoe UI"/>
                <a:cs typeface="Segoe UI"/>
              </a:rPr>
              <a:t>Grant</a:t>
            </a:r>
            <a:endParaRPr sz="4000">
              <a:latin typeface="Segoe UI"/>
              <a:cs typeface="Segoe UI"/>
            </a:endParaRPr>
          </a:p>
          <a:p>
            <a:pPr marL="12700">
              <a:lnSpc>
                <a:spcPts val="4560"/>
              </a:lnSpc>
            </a:pPr>
            <a:r>
              <a:rPr sz="4000" b="1" spc="-10" dirty="0">
                <a:solidFill>
                  <a:srgbClr val="00577A"/>
                </a:solidFill>
                <a:latin typeface="Segoe UI"/>
                <a:cs typeface="Segoe UI"/>
              </a:rPr>
              <a:t>Phase</a:t>
            </a:r>
            <a:r>
              <a:rPr sz="4000" b="1" spc="-65" dirty="0">
                <a:solidFill>
                  <a:srgbClr val="00577A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00577A"/>
                </a:solidFill>
                <a:latin typeface="Segoe UI"/>
                <a:cs typeface="Segoe UI"/>
              </a:rPr>
              <a:t>4</a:t>
            </a:r>
            <a:endParaRPr sz="4000">
              <a:latin typeface="Segoe UI"/>
              <a:cs typeface="Segoe UI"/>
            </a:endParaRPr>
          </a:p>
          <a:p>
            <a:pPr marL="12700">
              <a:lnSpc>
                <a:spcPts val="4560"/>
              </a:lnSpc>
              <a:spcBef>
                <a:spcPts val="3840"/>
              </a:spcBef>
            </a:pPr>
            <a:r>
              <a:rPr sz="4000" b="1" spc="-5" dirty="0">
                <a:solidFill>
                  <a:srgbClr val="00577A"/>
                </a:solidFill>
                <a:latin typeface="Segoe UI"/>
                <a:cs typeface="Segoe UI"/>
              </a:rPr>
              <a:t>Sample</a:t>
            </a:r>
            <a:endParaRPr sz="4000">
              <a:latin typeface="Segoe UI"/>
              <a:cs typeface="Segoe UI"/>
            </a:endParaRPr>
          </a:p>
          <a:p>
            <a:pPr marL="12700">
              <a:lnSpc>
                <a:spcPts val="4560"/>
              </a:lnSpc>
            </a:pPr>
            <a:r>
              <a:rPr sz="4000" b="1" spc="-10" dirty="0">
                <a:solidFill>
                  <a:srgbClr val="00577A"/>
                </a:solidFill>
                <a:latin typeface="Segoe UI"/>
                <a:cs typeface="Segoe UI"/>
              </a:rPr>
              <a:t>Pre-Registration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495544"/>
            <a:ext cx="8065770" cy="1362710"/>
          </a:xfrm>
          <a:custGeom>
            <a:avLst/>
            <a:gdLst/>
            <a:ahLst/>
            <a:cxnLst/>
            <a:rect l="l" t="t" r="r" b="b"/>
            <a:pathLst>
              <a:path w="8065770" h="1362709">
                <a:moveTo>
                  <a:pt x="0" y="0"/>
                </a:moveTo>
                <a:lnTo>
                  <a:pt x="0" y="1362453"/>
                </a:lnTo>
                <a:lnTo>
                  <a:pt x="8065727" y="1362453"/>
                </a:lnTo>
                <a:lnTo>
                  <a:pt x="0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8201" y="0"/>
            <a:ext cx="8011795" cy="1353820"/>
          </a:xfrm>
          <a:custGeom>
            <a:avLst/>
            <a:gdLst/>
            <a:ahLst/>
            <a:cxnLst/>
            <a:rect l="l" t="t" r="r" b="b"/>
            <a:pathLst>
              <a:path w="8011795" h="1353820">
                <a:moveTo>
                  <a:pt x="8011607" y="0"/>
                </a:moveTo>
                <a:lnTo>
                  <a:pt x="0" y="0"/>
                </a:lnTo>
                <a:lnTo>
                  <a:pt x="8011607" y="1353312"/>
                </a:lnTo>
                <a:lnTo>
                  <a:pt x="8011607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6279" y="0"/>
            <a:ext cx="766571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6817" y="0"/>
            <a:ext cx="7505700" cy="1295400"/>
          </a:xfrm>
          <a:custGeom>
            <a:avLst/>
            <a:gdLst/>
            <a:ahLst/>
            <a:cxnLst/>
            <a:rect l="l" t="t" r="r" b="b"/>
            <a:pathLst>
              <a:path w="7505700" h="1295400">
                <a:moveTo>
                  <a:pt x="7505182" y="0"/>
                </a:moveTo>
                <a:lnTo>
                  <a:pt x="0" y="0"/>
                </a:lnTo>
                <a:lnTo>
                  <a:pt x="7505182" y="1295029"/>
                </a:lnTo>
                <a:lnTo>
                  <a:pt x="7505182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8248" y="616077"/>
            <a:ext cx="737235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0164" y="1723897"/>
            <a:ext cx="10426700" cy="486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83BC00"/>
                </a:solidFill>
                <a:latin typeface="Calibri"/>
                <a:cs typeface="Calibri"/>
              </a:rPr>
              <a:t>Interested </a:t>
            </a:r>
            <a:r>
              <a:rPr sz="2000" b="1" dirty="0">
                <a:solidFill>
                  <a:srgbClr val="83BC00"/>
                </a:solidFill>
                <a:latin typeface="Calibri"/>
                <a:cs typeface="Calibri"/>
              </a:rPr>
              <a:t>business </a:t>
            </a:r>
            <a:r>
              <a:rPr sz="2000" b="1" spc="-5" dirty="0">
                <a:solidFill>
                  <a:srgbClr val="83BC00"/>
                </a:solidFill>
                <a:latin typeface="Calibri"/>
                <a:cs typeface="Calibri"/>
              </a:rPr>
              <a:t>owners will </a:t>
            </a:r>
            <a:r>
              <a:rPr sz="2000" b="1" dirty="0">
                <a:solidFill>
                  <a:srgbClr val="83BC00"/>
                </a:solidFill>
                <a:latin typeface="Calibri"/>
                <a:cs typeface="Calibri"/>
              </a:rPr>
              <a:t>need </a:t>
            </a:r>
            <a:r>
              <a:rPr sz="2000" b="1" spc="-10" dirty="0">
                <a:solidFill>
                  <a:srgbClr val="83BC00"/>
                </a:solidFill>
                <a:latin typeface="Calibri"/>
                <a:cs typeface="Calibri"/>
              </a:rPr>
              <a:t>to pre-register </a:t>
            </a:r>
            <a:r>
              <a:rPr sz="2000" b="1" dirty="0">
                <a:solidFill>
                  <a:srgbClr val="83BC00"/>
                </a:solidFill>
                <a:latin typeface="Calibri"/>
                <a:cs typeface="Calibri"/>
              </a:rPr>
              <a:t>in </a:t>
            </a:r>
            <a:r>
              <a:rPr sz="2000" b="1" spc="-5" dirty="0">
                <a:solidFill>
                  <a:srgbClr val="83BC00"/>
                </a:solidFill>
                <a:latin typeface="Calibri"/>
                <a:cs typeface="Calibri"/>
              </a:rPr>
              <a:t>order </a:t>
            </a:r>
            <a:r>
              <a:rPr sz="2000" b="1" spc="-10" dirty="0">
                <a:solidFill>
                  <a:srgbClr val="83BC00"/>
                </a:solidFill>
                <a:latin typeface="Calibri"/>
                <a:cs typeface="Calibri"/>
              </a:rPr>
              <a:t>to</a:t>
            </a:r>
            <a:r>
              <a:rPr sz="2000" b="1" spc="-25" dirty="0">
                <a:solidFill>
                  <a:srgbClr val="83BC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83BC00"/>
                </a:solidFill>
                <a:latin typeface="Calibri"/>
                <a:cs typeface="Calibri"/>
              </a:rPr>
              <a:t>apply.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Pre-registration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will be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open</a:t>
            </a: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 from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00577A"/>
                </a:solidFill>
                <a:latin typeface="Calibri"/>
                <a:cs typeface="Calibri"/>
              </a:rPr>
              <a:t>Monday, </a:t>
            </a:r>
            <a:r>
              <a:rPr sz="1800" b="1" spc="-5" dirty="0">
                <a:solidFill>
                  <a:srgbClr val="00577A"/>
                </a:solidFill>
                <a:latin typeface="Calibri"/>
                <a:cs typeface="Calibri"/>
              </a:rPr>
              <a:t>April </a:t>
            </a:r>
            <a:r>
              <a:rPr sz="1800" b="1" dirty="0">
                <a:solidFill>
                  <a:srgbClr val="00577A"/>
                </a:solidFill>
                <a:latin typeface="Calibri"/>
                <a:cs typeface="Calibri"/>
              </a:rPr>
              <a:t>19</a:t>
            </a:r>
            <a:r>
              <a:rPr sz="1800" b="1" baseline="25462" dirty="0">
                <a:solidFill>
                  <a:srgbClr val="00577A"/>
                </a:solidFill>
                <a:latin typeface="Calibri"/>
                <a:cs typeface="Calibri"/>
              </a:rPr>
              <a:t>th  </a:t>
            </a:r>
            <a:r>
              <a:rPr sz="1800" b="1" spc="-10" dirty="0">
                <a:solidFill>
                  <a:srgbClr val="00577A"/>
                </a:solidFill>
                <a:latin typeface="Calibri"/>
                <a:cs typeface="Calibri"/>
              </a:rPr>
              <a:t>at </a:t>
            </a:r>
            <a:r>
              <a:rPr sz="1800" b="1" spc="-5" dirty="0">
                <a:solidFill>
                  <a:srgbClr val="00577A"/>
                </a:solidFill>
                <a:latin typeface="Calibri"/>
                <a:cs typeface="Calibri"/>
              </a:rPr>
              <a:t>9:00 </a:t>
            </a:r>
            <a:r>
              <a:rPr sz="1800" b="1" dirty="0">
                <a:solidFill>
                  <a:srgbClr val="00577A"/>
                </a:solidFill>
                <a:latin typeface="Calibri"/>
                <a:cs typeface="Calibri"/>
              </a:rPr>
              <a:t>a.m. and </a:t>
            </a:r>
            <a:r>
              <a:rPr sz="1800" b="1" spc="-5" dirty="0">
                <a:solidFill>
                  <a:srgbClr val="00577A"/>
                </a:solidFill>
                <a:latin typeface="Calibri"/>
                <a:cs typeface="Calibri"/>
              </a:rPr>
              <a:t>will close </a:t>
            </a:r>
            <a:r>
              <a:rPr sz="1800" b="1" spc="-25" dirty="0">
                <a:solidFill>
                  <a:srgbClr val="00577A"/>
                </a:solidFill>
                <a:latin typeface="Calibri"/>
                <a:cs typeface="Calibri"/>
              </a:rPr>
              <a:t>Thursday, </a:t>
            </a:r>
            <a:r>
              <a:rPr sz="1800" b="1" spc="-5" dirty="0">
                <a:solidFill>
                  <a:srgbClr val="00577A"/>
                </a:solidFill>
                <a:latin typeface="Calibri"/>
                <a:cs typeface="Calibri"/>
              </a:rPr>
              <a:t>April </a:t>
            </a:r>
            <a:r>
              <a:rPr sz="1800" b="1" dirty="0">
                <a:solidFill>
                  <a:srgbClr val="00577A"/>
                </a:solidFill>
                <a:latin typeface="Calibri"/>
                <a:cs typeface="Calibri"/>
              </a:rPr>
              <a:t>29</a:t>
            </a:r>
            <a:r>
              <a:rPr sz="1800" b="1" baseline="25462" dirty="0">
                <a:solidFill>
                  <a:srgbClr val="00577A"/>
                </a:solidFill>
                <a:latin typeface="Calibri"/>
                <a:cs typeface="Calibri"/>
              </a:rPr>
              <a:t>th  </a:t>
            </a:r>
            <a:r>
              <a:rPr sz="1800" b="1" spc="-10" dirty="0">
                <a:solidFill>
                  <a:srgbClr val="00577A"/>
                </a:solidFill>
                <a:latin typeface="Calibri"/>
                <a:cs typeface="Calibri"/>
              </a:rPr>
              <a:t>at </a:t>
            </a:r>
            <a:r>
              <a:rPr sz="1800" b="1" spc="-5" dirty="0">
                <a:solidFill>
                  <a:srgbClr val="00577A"/>
                </a:solidFill>
                <a:latin typeface="Calibri"/>
                <a:cs typeface="Calibri"/>
              </a:rPr>
              <a:t>5:00</a:t>
            </a:r>
            <a:r>
              <a:rPr sz="1800" b="1" spc="-21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577A"/>
                </a:solidFill>
                <a:latin typeface="Calibri"/>
                <a:cs typeface="Calibri"/>
              </a:rPr>
              <a:t>p.m.</a:t>
            </a:r>
            <a:endParaRPr sz="1800" dirty="0">
              <a:latin typeface="Calibri"/>
              <a:cs typeface="Calibri"/>
            </a:endParaRPr>
          </a:p>
          <a:p>
            <a:pPr marL="12700" marR="1204595">
              <a:lnSpc>
                <a:spcPct val="100000"/>
              </a:lnSpc>
              <a:spcBef>
                <a:spcPts val="680"/>
              </a:spcBef>
            </a:pP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Pre-registered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applicants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will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need </a:t>
            </a: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return </a:t>
            </a:r>
            <a:r>
              <a:rPr sz="2400" b="1" spc="-2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the portal </a:t>
            </a:r>
            <a:r>
              <a:rPr sz="2400" b="1" spc="-2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complete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an 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application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based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on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the following</a:t>
            </a:r>
            <a:r>
              <a:rPr sz="24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schedule: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00577A"/>
                </a:solidFill>
                <a:latin typeface="Calibri"/>
                <a:cs typeface="Calibri"/>
              </a:rPr>
              <a:t>Businesses that </a:t>
            </a:r>
            <a:r>
              <a:rPr sz="1800" b="1" dirty="0">
                <a:solidFill>
                  <a:srgbClr val="00577A"/>
                </a:solidFill>
                <a:latin typeface="Calibri"/>
                <a:cs typeface="Calibri"/>
              </a:rPr>
              <a:t>did not apply in Phase 3, or applied and </a:t>
            </a:r>
            <a:r>
              <a:rPr sz="1800" b="1" spc="-10" dirty="0">
                <a:solidFill>
                  <a:srgbClr val="00577A"/>
                </a:solidFill>
                <a:latin typeface="Calibri"/>
                <a:cs typeface="Calibri"/>
              </a:rPr>
              <a:t>were </a:t>
            </a:r>
            <a:r>
              <a:rPr sz="1800" b="1" dirty="0">
                <a:solidFill>
                  <a:srgbClr val="00577A"/>
                </a:solidFill>
                <a:latin typeface="Calibri"/>
                <a:cs typeface="Calibri"/>
              </a:rPr>
              <a:t>not </a:t>
            </a:r>
            <a:r>
              <a:rPr sz="1800" b="1" spc="-10" dirty="0">
                <a:solidFill>
                  <a:srgbClr val="00577A"/>
                </a:solidFill>
                <a:latin typeface="Calibri"/>
                <a:cs typeface="Calibri"/>
              </a:rPr>
              <a:t>approved for </a:t>
            </a:r>
            <a:r>
              <a:rPr sz="1800" b="1" dirty="0">
                <a:solidFill>
                  <a:srgbClr val="00577A"/>
                </a:solidFill>
                <a:latin typeface="Calibri"/>
                <a:cs typeface="Calibri"/>
              </a:rPr>
              <a:t>Phase 3 funding – </a:t>
            </a:r>
            <a:r>
              <a:rPr sz="1800" b="1" spc="-5" dirty="0">
                <a:solidFill>
                  <a:srgbClr val="00577A"/>
                </a:solidFill>
                <a:latin typeface="Calibri"/>
                <a:cs typeface="Calibri"/>
              </a:rPr>
              <a:t>9:00 </a:t>
            </a:r>
            <a:r>
              <a:rPr sz="1800" b="1" dirty="0">
                <a:solidFill>
                  <a:srgbClr val="00577A"/>
                </a:solidFill>
                <a:latin typeface="Calibri"/>
                <a:cs typeface="Calibri"/>
              </a:rPr>
              <a:t>a.m.</a:t>
            </a:r>
            <a:r>
              <a:rPr sz="1800" b="1" spc="-21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577A"/>
                </a:solidFill>
                <a:latin typeface="Calibri"/>
                <a:cs typeface="Calibri"/>
              </a:rPr>
              <a:t>on  </a:t>
            </a:r>
            <a:r>
              <a:rPr sz="1800" b="1" spc="-25" dirty="0">
                <a:solidFill>
                  <a:srgbClr val="00577A"/>
                </a:solidFill>
                <a:latin typeface="Calibri"/>
                <a:cs typeface="Calibri"/>
              </a:rPr>
              <a:t>Monday, </a:t>
            </a:r>
            <a:r>
              <a:rPr sz="1800" b="1" spc="-15" dirty="0">
                <a:solidFill>
                  <a:srgbClr val="00577A"/>
                </a:solidFill>
                <a:latin typeface="Calibri"/>
                <a:cs typeface="Calibri"/>
              </a:rPr>
              <a:t>May</a:t>
            </a:r>
            <a:r>
              <a:rPr sz="1800" b="1" spc="-6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577A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00577A"/>
                </a:solidFill>
                <a:latin typeface="Calibri"/>
                <a:cs typeface="Calibri"/>
              </a:rPr>
              <a:t>Restaurants: </a:t>
            </a:r>
            <a:r>
              <a:rPr sz="1200" spc="-5" dirty="0">
                <a:solidFill>
                  <a:srgbClr val="00577A"/>
                </a:solidFill>
                <a:latin typeface="Calibri"/>
                <a:cs typeface="Calibri"/>
              </a:rPr>
              <a:t>Food Services </a:t>
            </a:r>
            <a:r>
              <a:rPr sz="1200" dirty="0">
                <a:solidFill>
                  <a:srgbClr val="00577A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00577A"/>
                </a:solidFill>
                <a:latin typeface="Calibri"/>
                <a:cs typeface="Calibri"/>
              </a:rPr>
              <a:t>Drinking Places: NAICS Code must start with </a:t>
            </a:r>
            <a:r>
              <a:rPr sz="1200" dirty="0">
                <a:solidFill>
                  <a:srgbClr val="00577A"/>
                </a:solidFill>
                <a:latin typeface="Calibri"/>
                <a:cs typeface="Calibri"/>
              </a:rPr>
              <a:t>722 </a:t>
            </a:r>
            <a:r>
              <a:rPr sz="1800" dirty="0">
                <a:solidFill>
                  <a:srgbClr val="00577A"/>
                </a:solidFill>
                <a:latin typeface="Calibri"/>
                <a:cs typeface="Calibri"/>
              </a:rPr>
              <a:t>– </a:t>
            </a:r>
            <a:r>
              <a:rPr sz="1600" b="1" i="1" spc="-5" dirty="0">
                <a:solidFill>
                  <a:srgbClr val="00577A"/>
                </a:solidFill>
                <a:latin typeface="Calibri"/>
                <a:cs typeface="Calibri"/>
              </a:rPr>
              <a:t>9:00 a.m. on </a:t>
            </a:r>
            <a:r>
              <a:rPr sz="1600" b="1" i="1" spc="-20" dirty="0">
                <a:solidFill>
                  <a:srgbClr val="00577A"/>
                </a:solidFill>
                <a:latin typeface="Calibri"/>
                <a:cs typeface="Calibri"/>
              </a:rPr>
              <a:t>Wednesday, </a:t>
            </a:r>
            <a:r>
              <a:rPr sz="1600" b="1" i="1" spc="-10" dirty="0">
                <a:solidFill>
                  <a:srgbClr val="00577A"/>
                </a:solidFill>
                <a:latin typeface="Calibri"/>
                <a:cs typeface="Calibri"/>
              </a:rPr>
              <a:t>May </a:t>
            </a:r>
            <a:r>
              <a:rPr sz="1600" b="1" i="1" spc="-5" dirty="0">
                <a:solidFill>
                  <a:srgbClr val="00577A"/>
                </a:solidFill>
                <a:latin typeface="Calibri"/>
                <a:cs typeface="Calibri"/>
              </a:rPr>
              <a:t>5,</a:t>
            </a:r>
            <a:r>
              <a:rPr sz="1600" b="1" i="1" spc="32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0577A"/>
                </a:solidFill>
                <a:latin typeface="Calibri"/>
                <a:cs typeface="Calibri"/>
              </a:rPr>
              <a:t>2021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577A"/>
                </a:solidFill>
                <a:latin typeface="Calibri"/>
                <a:cs typeface="Calibri"/>
              </a:rPr>
              <a:t>Child </a:t>
            </a:r>
            <a:r>
              <a:rPr sz="1800" b="1" spc="-15" dirty="0">
                <a:solidFill>
                  <a:srgbClr val="00577A"/>
                </a:solidFill>
                <a:latin typeface="Calibri"/>
                <a:cs typeface="Calibri"/>
              </a:rPr>
              <a:t>Care </a:t>
            </a:r>
            <a:r>
              <a:rPr sz="1800" b="1" spc="-10" dirty="0">
                <a:solidFill>
                  <a:srgbClr val="00577A"/>
                </a:solidFill>
                <a:latin typeface="Calibri"/>
                <a:cs typeface="Calibri"/>
              </a:rPr>
              <a:t>Providers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: </a:t>
            </a:r>
            <a:r>
              <a:rPr sz="1200" spc="-5" dirty="0">
                <a:solidFill>
                  <a:srgbClr val="00577A"/>
                </a:solidFill>
                <a:latin typeface="Calibri"/>
                <a:cs typeface="Calibri"/>
              </a:rPr>
              <a:t>NAICS </a:t>
            </a:r>
            <a:r>
              <a:rPr sz="1200" dirty="0">
                <a:solidFill>
                  <a:srgbClr val="00577A"/>
                </a:solidFill>
                <a:latin typeface="Calibri"/>
                <a:cs typeface="Calibri"/>
              </a:rPr>
              <a:t>Code 624410 – </a:t>
            </a:r>
            <a:r>
              <a:rPr sz="1600" b="1" i="1" spc="-5" dirty="0">
                <a:solidFill>
                  <a:srgbClr val="00577A"/>
                </a:solidFill>
                <a:latin typeface="Calibri"/>
                <a:cs typeface="Calibri"/>
              </a:rPr>
              <a:t>9:00 a.m. on </a:t>
            </a:r>
            <a:r>
              <a:rPr sz="1600" b="1" i="1" spc="-20" dirty="0">
                <a:solidFill>
                  <a:srgbClr val="00577A"/>
                </a:solidFill>
                <a:latin typeface="Calibri"/>
                <a:cs typeface="Calibri"/>
              </a:rPr>
              <a:t>Wednesday, </a:t>
            </a:r>
            <a:r>
              <a:rPr sz="1600" b="1" i="1" spc="-5" dirty="0">
                <a:solidFill>
                  <a:srgbClr val="00577A"/>
                </a:solidFill>
                <a:latin typeface="Calibri"/>
                <a:cs typeface="Calibri"/>
              </a:rPr>
              <a:t>May </a:t>
            </a:r>
            <a:r>
              <a:rPr sz="1600" b="1" i="1" spc="-10" dirty="0">
                <a:solidFill>
                  <a:srgbClr val="00577A"/>
                </a:solidFill>
                <a:latin typeface="Calibri"/>
                <a:cs typeface="Calibri"/>
              </a:rPr>
              <a:t>5,</a:t>
            </a:r>
            <a:r>
              <a:rPr sz="1600" b="1" i="1" spc="17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0577A"/>
                </a:solidFill>
                <a:latin typeface="Calibri"/>
                <a:cs typeface="Calibri"/>
              </a:rPr>
              <a:t>2021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577A"/>
                </a:solidFill>
                <a:latin typeface="Calibri"/>
                <a:cs typeface="Calibri"/>
              </a:rPr>
              <a:t>Micro </a:t>
            </a:r>
            <a:r>
              <a:rPr lang="en-US" sz="1800" b="1" spc="-5" dirty="0">
                <a:solidFill>
                  <a:srgbClr val="00577A"/>
                </a:solidFill>
                <a:latin typeface="Calibri"/>
                <a:cs typeface="Calibri"/>
              </a:rPr>
              <a:t>B</a:t>
            </a:r>
            <a:r>
              <a:rPr sz="1800" b="1" spc="-5" dirty="0">
                <a:solidFill>
                  <a:srgbClr val="00577A"/>
                </a:solidFill>
                <a:latin typeface="Calibri"/>
                <a:cs typeface="Calibri"/>
              </a:rPr>
              <a:t>usinesses: </a:t>
            </a:r>
            <a:r>
              <a:rPr sz="1200" dirty="0">
                <a:solidFill>
                  <a:srgbClr val="00577A"/>
                </a:solidFill>
                <a:latin typeface="Calibri"/>
                <a:cs typeface="Calibri"/>
              </a:rPr>
              <a:t>5 </a:t>
            </a:r>
            <a:r>
              <a:rPr sz="1200" spc="-5" dirty="0">
                <a:solidFill>
                  <a:srgbClr val="00577A"/>
                </a:solidFill>
                <a:latin typeface="Calibri"/>
                <a:cs typeface="Calibri"/>
              </a:rPr>
              <a:t>or </a:t>
            </a:r>
            <a:r>
              <a:rPr sz="1200" dirty="0">
                <a:solidFill>
                  <a:srgbClr val="00577A"/>
                </a:solidFill>
                <a:latin typeface="Calibri"/>
                <a:cs typeface="Calibri"/>
              </a:rPr>
              <a:t>less </a:t>
            </a:r>
            <a:r>
              <a:rPr sz="1200" spc="-5" dirty="0">
                <a:solidFill>
                  <a:srgbClr val="00577A"/>
                </a:solidFill>
                <a:latin typeface="Calibri"/>
                <a:cs typeface="Calibri"/>
              </a:rPr>
              <a:t>Full-Time Equivalent </a:t>
            </a:r>
            <a:r>
              <a:rPr sz="1200" dirty="0">
                <a:solidFill>
                  <a:srgbClr val="00577A"/>
                </a:solidFill>
                <a:latin typeface="Calibri"/>
                <a:cs typeface="Calibri"/>
              </a:rPr>
              <a:t>W2 </a:t>
            </a:r>
            <a:r>
              <a:rPr sz="1200" spc="-5" dirty="0">
                <a:solidFill>
                  <a:srgbClr val="00577A"/>
                </a:solidFill>
                <a:latin typeface="Calibri"/>
                <a:cs typeface="Calibri"/>
              </a:rPr>
              <a:t>employees or </a:t>
            </a:r>
            <a:r>
              <a:rPr sz="1200" spc="-10" dirty="0">
                <a:solidFill>
                  <a:srgbClr val="00577A"/>
                </a:solidFill>
                <a:latin typeface="Calibri"/>
                <a:cs typeface="Calibri"/>
              </a:rPr>
              <a:t>any </a:t>
            </a:r>
            <a:r>
              <a:rPr sz="1200" spc="-5" dirty="0">
                <a:solidFill>
                  <a:srgbClr val="00577A"/>
                </a:solidFill>
                <a:latin typeface="Calibri"/>
                <a:cs typeface="Calibri"/>
              </a:rPr>
              <a:t>entity that </a:t>
            </a:r>
            <a:r>
              <a:rPr sz="1200" dirty="0">
                <a:solidFill>
                  <a:srgbClr val="00577A"/>
                </a:solidFill>
                <a:latin typeface="Calibri"/>
                <a:cs typeface="Calibri"/>
              </a:rPr>
              <a:t>does </a:t>
            </a:r>
            <a:r>
              <a:rPr sz="1200" spc="-5" dirty="0">
                <a:solidFill>
                  <a:srgbClr val="00577A"/>
                </a:solidFill>
                <a:latin typeface="Calibri"/>
                <a:cs typeface="Calibri"/>
              </a:rPr>
              <a:t>not </a:t>
            </a:r>
            <a:r>
              <a:rPr sz="1200" dirty="0">
                <a:solidFill>
                  <a:srgbClr val="00577A"/>
                </a:solidFill>
                <a:latin typeface="Calibri"/>
                <a:cs typeface="Calibri"/>
              </a:rPr>
              <a:t>file a NJ-WR30 </a:t>
            </a:r>
            <a:r>
              <a:rPr sz="1800" dirty="0">
                <a:solidFill>
                  <a:srgbClr val="00577A"/>
                </a:solidFill>
                <a:latin typeface="Calibri"/>
                <a:cs typeface="Calibri"/>
              </a:rPr>
              <a:t>– </a:t>
            </a:r>
            <a:r>
              <a:rPr sz="1600" b="1" i="1" spc="-5" dirty="0">
                <a:solidFill>
                  <a:srgbClr val="00577A"/>
                </a:solidFill>
                <a:latin typeface="Calibri"/>
                <a:cs typeface="Calibri"/>
              </a:rPr>
              <a:t>9:00 a.m. on </a:t>
            </a:r>
            <a:r>
              <a:rPr sz="1600" b="1" i="1" spc="-15" dirty="0">
                <a:solidFill>
                  <a:srgbClr val="00577A"/>
                </a:solidFill>
                <a:latin typeface="Calibri"/>
                <a:cs typeface="Calibri"/>
              </a:rPr>
              <a:t>Monday, </a:t>
            </a:r>
            <a:r>
              <a:rPr sz="1600" b="1" i="1" spc="-10" dirty="0">
                <a:solidFill>
                  <a:srgbClr val="00577A"/>
                </a:solidFill>
                <a:latin typeface="Calibri"/>
                <a:cs typeface="Calibri"/>
              </a:rPr>
              <a:t>May </a:t>
            </a:r>
            <a:r>
              <a:rPr sz="1600" b="1" i="1" spc="-5" dirty="0">
                <a:solidFill>
                  <a:srgbClr val="00577A"/>
                </a:solidFill>
                <a:latin typeface="Calibri"/>
                <a:cs typeface="Calibri"/>
              </a:rPr>
              <a:t>10,</a:t>
            </a:r>
            <a:r>
              <a:rPr sz="1600" b="1" i="1" spc="14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0577A"/>
                </a:solidFill>
                <a:latin typeface="Calibri"/>
                <a:cs typeface="Calibri"/>
              </a:rPr>
              <a:t>2021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800" b="1" spc="-5" dirty="0">
                <a:solidFill>
                  <a:srgbClr val="00577A"/>
                </a:solidFill>
                <a:latin typeface="Calibri"/>
                <a:cs typeface="Calibri"/>
              </a:rPr>
              <a:t>Business: </a:t>
            </a:r>
            <a:r>
              <a:rPr sz="1200" spc="-5" dirty="0">
                <a:solidFill>
                  <a:srgbClr val="00577A"/>
                </a:solidFill>
                <a:latin typeface="Calibri"/>
                <a:cs typeface="Calibri"/>
              </a:rPr>
              <a:t>More </a:t>
            </a:r>
            <a:r>
              <a:rPr sz="1200" dirty="0">
                <a:solidFill>
                  <a:srgbClr val="00577A"/>
                </a:solidFill>
                <a:latin typeface="Calibri"/>
                <a:cs typeface="Calibri"/>
              </a:rPr>
              <a:t>than 5 Full-Time </a:t>
            </a:r>
            <a:r>
              <a:rPr sz="1200" spc="-5" dirty="0">
                <a:solidFill>
                  <a:srgbClr val="00577A"/>
                </a:solidFill>
                <a:latin typeface="Calibri"/>
                <a:cs typeface="Calibri"/>
              </a:rPr>
              <a:t>Equivalent </a:t>
            </a:r>
            <a:r>
              <a:rPr sz="1200" dirty="0">
                <a:solidFill>
                  <a:srgbClr val="00577A"/>
                </a:solidFill>
                <a:latin typeface="Calibri"/>
                <a:cs typeface="Calibri"/>
              </a:rPr>
              <a:t>W2 </a:t>
            </a:r>
            <a:r>
              <a:rPr sz="1200" spc="-5" dirty="0">
                <a:solidFill>
                  <a:srgbClr val="00577A"/>
                </a:solidFill>
                <a:latin typeface="Calibri"/>
                <a:cs typeface="Calibri"/>
              </a:rPr>
              <a:t>employees </a:t>
            </a:r>
            <a:r>
              <a:rPr sz="1200" spc="-10" dirty="0">
                <a:solidFill>
                  <a:srgbClr val="00577A"/>
                </a:solidFill>
                <a:latin typeface="Calibri"/>
                <a:cs typeface="Calibri"/>
              </a:rPr>
              <a:t>(excluding restaurants) </a:t>
            </a:r>
            <a:r>
              <a:rPr sz="1800" dirty="0">
                <a:solidFill>
                  <a:srgbClr val="00577A"/>
                </a:solidFill>
                <a:latin typeface="Calibri"/>
                <a:cs typeface="Calibri"/>
              </a:rPr>
              <a:t>– </a:t>
            </a:r>
            <a:r>
              <a:rPr sz="1600" b="1" i="1" spc="-5" dirty="0">
                <a:solidFill>
                  <a:srgbClr val="00577A"/>
                </a:solidFill>
                <a:latin typeface="Calibri"/>
                <a:cs typeface="Calibri"/>
              </a:rPr>
              <a:t>9:00 a.m. on </a:t>
            </a:r>
            <a:r>
              <a:rPr sz="1600" b="1" i="1" spc="-20" dirty="0">
                <a:solidFill>
                  <a:srgbClr val="00577A"/>
                </a:solidFill>
                <a:latin typeface="Calibri"/>
                <a:cs typeface="Calibri"/>
              </a:rPr>
              <a:t>Wednesday, </a:t>
            </a:r>
            <a:r>
              <a:rPr sz="1600" b="1" i="1" spc="-10" dirty="0">
                <a:solidFill>
                  <a:srgbClr val="00577A"/>
                </a:solidFill>
                <a:latin typeface="Calibri"/>
                <a:cs typeface="Calibri"/>
              </a:rPr>
              <a:t>May </a:t>
            </a:r>
            <a:r>
              <a:rPr sz="1600" b="1" i="1" spc="-5" dirty="0">
                <a:solidFill>
                  <a:srgbClr val="00577A"/>
                </a:solidFill>
                <a:latin typeface="Calibri"/>
                <a:cs typeface="Calibri"/>
              </a:rPr>
              <a:t>12,</a:t>
            </a:r>
            <a:r>
              <a:rPr sz="1600" b="1" i="1" spc="10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0577A"/>
                </a:solidFill>
                <a:latin typeface="Calibri"/>
                <a:cs typeface="Calibri"/>
              </a:rPr>
              <a:t>2021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Application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will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be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available at</a:t>
            </a:r>
            <a:r>
              <a:rPr sz="2400" b="1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83BC00"/>
                </a:solidFill>
                <a:latin typeface="Calibri"/>
                <a:cs typeface="Calibri"/>
                <a:hlinkClick r:id="rId3"/>
              </a:rPr>
              <a:t>https://business.nj.gov/covid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7497" y="2806445"/>
            <a:ext cx="4422775" cy="0"/>
          </a:xfrm>
          <a:custGeom>
            <a:avLst/>
            <a:gdLst/>
            <a:ahLst/>
            <a:cxnLst/>
            <a:rect l="l" t="t" r="r" b="b"/>
            <a:pathLst>
              <a:path w="4422775">
                <a:moveTo>
                  <a:pt x="0" y="0"/>
                </a:moveTo>
                <a:lnTo>
                  <a:pt x="4422648" y="0"/>
                </a:lnTo>
              </a:path>
            </a:pathLst>
          </a:custGeom>
          <a:ln w="19812">
            <a:solidFill>
              <a:srgbClr val="005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1213" y="4258817"/>
            <a:ext cx="5614035" cy="0"/>
          </a:xfrm>
          <a:custGeom>
            <a:avLst/>
            <a:gdLst/>
            <a:ahLst/>
            <a:cxnLst/>
            <a:rect l="l" t="t" r="r" b="b"/>
            <a:pathLst>
              <a:path w="5614034">
                <a:moveTo>
                  <a:pt x="0" y="0"/>
                </a:moveTo>
                <a:lnTo>
                  <a:pt x="5613654" y="0"/>
                </a:lnTo>
              </a:path>
            </a:pathLst>
          </a:custGeom>
          <a:ln w="19812">
            <a:solidFill>
              <a:srgbClr val="005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6817" y="0"/>
            <a:ext cx="7505700" cy="1295400"/>
          </a:xfrm>
          <a:custGeom>
            <a:avLst/>
            <a:gdLst/>
            <a:ahLst/>
            <a:cxnLst/>
            <a:rect l="l" t="t" r="r" b="b"/>
            <a:pathLst>
              <a:path w="7505700" h="1295400">
                <a:moveTo>
                  <a:pt x="7505182" y="0"/>
                </a:moveTo>
                <a:lnTo>
                  <a:pt x="0" y="0"/>
                </a:lnTo>
                <a:lnTo>
                  <a:pt x="7505182" y="1295029"/>
                </a:lnTo>
                <a:lnTo>
                  <a:pt x="7505182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29158"/>
            <a:ext cx="737235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00577A"/>
                </a:solidFill>
              </a:rPr>
              <a:t>Phase 4 Grant</a:t>
            </a:r>
            <a:r>
              <a:rPr sz="4000" spc="-45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352" y="1252728"/>
            <a:ext cx="7960995" cy="180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10" dirty="0">
                <a:solidFill>
                  <a:srgbClr val="92D050"/>
                </a:solidFill>
                <a:latin typeface="Calibri"/>
                <a:cs typeface="Calibri"/>
              </a:rPr>
              <a:t>How </a:t>
            </a:r>
            <a:r>
              <a:rPr sz="1800" i="1" spc="-15" dirty="0">
                <a:solidFill>
                  <a:srgbClr val="92D050"/>
                </a:solidFill>
                <a:latin typeface="Calibri"/>
                <a:cs typeface="Calibri"/>
              </a:rPr>
              <a:t>to Register </a:t>
            </a:r>
            <a:r>
              <a:rPr sz="1800" i="1" spc="-35" dirty="0">
                <a:solidFill>
                  <a:srgbClr val="92D050"/>
                </a:solidFill>
                <a:latin typeface="Calibri"/>
                <a:cs typeface="Calibri"/>
              </a:rPr>
              <a:t>Your </a:t>
            </a:r>
            <a:r>
              <a:rPr sz="1800" i="1" spc="-5" dirty="0">
                <a:solidFill>
                  <a:srgbClr val="92D050"/>
                </a:solidFill>
                <a:latin typeface="Calibri"/>
                <a:cs typeface="Calibri"/>
              </a:rPr>
              <a:t>Email </a:t>
            </a:r>
            <a:r>
              <a:rPr sz="1800" i="1" dirty="0">
                <a:solidFill>
                  <a:srgbClr val="92D050"/>
                </a:solidFill>
                <a:latin typeface="Calibri"/>
                <a:cs typeface="Calibri"/>
              </a:rPr>
              <a:t>Address </a:t>
            </a:r>
            <a:r>
              <a:rPr sz="1800" i="1" spc="-10" dirty="0">
                <a:solidFill>
                  <a:srgbClr val="92D050"/>
                </a:solidFill>
                <a:latin typeface="Calibri"/>
                <a:cs typeface="Calibri"/>
              </a:rPr>
              <a:t>for </a:t>
            </a:r>
            <a:r>
              <a:rPr sz="1800" i="1" spc="-5" dirty="0">
                <a:solidFill>
                  <a:srgbClr val="92D050"/>
                </a:solidFill>
                <a:latin typeface="Calibri"/>
                <a:cs typeface="Calibri"/>
              </a:rPr>
              <a:t>the </a:t>
            </a:r>
            <a:r>
              <a:rPr sz="1800" i="1" spc="-10" dirty="0">
                <a:solidFill>
                  <a:srgbClr val="92D050"/>
                </a:solidFill>
                <a:latin typeface="Calibri"/>
                <a:cs typeface="Calibri"/>
              </a:rPr>
              <a:t>Phase </a:t>
            </a:r>
            <a:r>
              <a:rPr sz="1800" i="1" dirty="0">
                <a:solidFill>
                  <a:srgbClr val="92D050"/>
                </a:solidFill>
                <a:latin typeface="Calibri"/>
                <a:cs typeface="Calibri"/>
              </a:rPr>
              <a:t>4 </a:t>
            </a:r>
            <a:r>
              <a:rPr sz="1800" i="1" spc="-5" dirty="0">
                <a:solidFill>
                  <a:srgbClr val="92D050"/>
                </a:solidFill>
                <a:latin typeface="Calibri"/>
                <a:cs typeface="Calibri"/>
              </a:rPr>
              <a:t>Grant</a:t>
            </a:r>
            <a:r>
              <a:rPr sz="1800" i="1" spc="1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92D050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  <a:p>
            <a:pPr marL="360045" indent="-3429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60045" algn="l"/>
                <a:tab pos="360680" algn="l"/>
              </a:tabLst>
            </a:pPr>
            <a:r>
              <a:rPr sz="1600" b="1" spc="-15" dirty="0">
                <a:solidFill>
                  <a:srgbClr val="00577A"/>
                </a:solidFill>
                <a:latin typeface="Calibri"/>
                <a:cs typeface="Calibri"/>
              </a:rPr>
              <a:t>Enter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your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email, username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(can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be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the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same </a:t>
            </a:r>
            <a:r>
              <a:rPr sz="1600" b="1" dirty="0">
                <a:solidFill>
                  <a:srgbClr val="00577A"/>
                </a:solidFill>
                <a:latin typeface="Calibri"/>
                <a:cs typeface="Calibri"/>
              </a:rPr>
              <a:t>as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your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email) and</a:t>
            </a:r>
            <a:r>
              <a:rPr sz="1600" b="1" spc="14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password.</a:t>
            </a:r>
            <a:endParaRPr sz="1600">
              <a:latin typeface="Calibri"/>
              <a:cs typeface="Calibri"/>
            </a:endParaRPr>
          </a:p>
          <a:p>
            <a:pPr marL="474345">
              <a:lnSpc>
                <a:spcPct val="100000"/>
              </a:lnSpc>
              <a:spcBef>
                <a:spcPts val="140"/>
              </a:spcBef>
            </a:pP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Passwords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must contain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1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upper case </a:t>
            </a:r>
            <a:r>
              <a:rPr sz="1600" spc="-30" dirty="0">
                <a:solidFill>
                  <a:srgbClr val="00577A"/>
                </a:solidFill>
                <a:latin typeface="Calibri"/>
                <a:cs typeface="Calibri"/>
              </a:rPr>
              <a:t>letter,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1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lower case letter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and be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at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least 8</a:t>
            </a:r>
            <a:r>
              <a:rPr sz="1600" spc="26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characters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60045" indent="-342900">
              <a:lnSpc>
                <a:spcPct val="100000"/>
              </a:lnSpc>
              <a:buAutoNum type="arabicPeriod" startAt="2"/>
              <a:tabLst>
                <a:tab pos="360045" algn="l"/>
                <a:tab pos="360680" algn="l"/>
              </a:tabLst>
            </a:pP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Once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information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is filled in click</a:t>
            </a:r>
            <a:r>
              <a:rPr sz="1600" b="1" spc="4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“Register”</a:t>
            </a:r>
            <a:endParaRPr sz="16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885"/>
              </a:spcBef>
            </a:pPr>
            <a:r>
              <a:rPr sz="1600" b="1" spc="-10" dirty="0">
                <a:solidFill>
                  <a:srgbClr val="83BC00"/>
                </a:solidFill>
                <a:latin typeface="Calibri"/>
                <a:cs typeface="Calibri"/>
              </a:rPr>
              <a:t>PLEASE </a:t>
            </a:r>
            <a:r>
              <a:rPr sz="1600" b="1" spc="-5" dirty="0">
                <a:solidFill>
                  <a:srgbClr val="83BC00"/>
                </a:solidFill>
                <a:latin typeface="Calibri"/>
                <a:cs typeface="Calibri"/>
              </a:rPr>
              <a:t>MAKE SURE </a:t>
            </a:r>
            <a:r>
              <a:rPr sz="1600" b="1" spc="-30" dirty="0">
                <a:solidFill>
                  <a:srgbClr val="83BC00"/>
                </a:solidFill>
                <a:latin typeface="Calibri"/>
                <a:cs typeface="Calibri"/>
              </a:rPr>
              <a:t>TO </a:t>
            </a:r>
            <a:r>
              <a:rPr sz="1600" b="1" spc="-5" dirty="0">
                <a:solidFill>
                  <a:srgbClr val="83BC00"/>
                </a:solidFill>
                <a:latin typeface="Calibri"/>
                <a:cs typeface="Calibri"/>
              </a:rPr>
              <a:t>WRITE-DOWN </a:t>
            </a:r>
            <a:r>
              <a:rPr sz="1600" b="1" spc="-20" dirty="0">
                <a:solidFill>
                  <a:srgbClr val="83BC00"/>
                </a:solidFill>
                <a:latin typeface="Calibri"/>
                <a:cs typeface="Calibri"/>
              </a:rPr>
              <a:t>YOUR </a:t>
            </a:r>
            <a:r>
              <a:rPr sz="1600" b="1" spc="-5" dirty="0">
                <a:solidFill>
                  <a:srgbClr val="83BC00"/>
                </a:solidFill>
                <a:latin typeface="Calibri"/>
                <a:cs typeface="Calibri"/>
              </a:rPr>
              <a:t>USERNAME AND</a:t>
            </a:r>
            <a:r>
              <a:rPr sz="1600" b="1" spc="125" dirty="0">
                <a:solidFill>
                  <a:srgbClr val="83BC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83BC00"/>
                </a:solidFill>
                <a:latin typeface="Calibri"/>
                <a:cs typeface="Calibri"/>
              </a:rPr>
              <a:t>PASSWORD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9136" y="3243072"/>
            <a:ext cx="9253727" cy="3384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6817" y="0"/>
            <a:ext cx="7505700" cy="1295400"/>
          </a:xfrm>
          <a:custGeom>
            <a:avLst/>
            <a:gdLst/>
            <a:ahLst/>
            <a:cxnLst/>
            <a:rect l="l" t="t" r="r" b="b"/>
            <a:pathLst>
              <a:path w="7505700" h="1295400">
                <a:moveTo>
                  <a:pt x="7505182" y="0"/>
                </a:moveTo>
                <a:lnTo>
                  <a:pt x="0" y="0"/>
                </a:lnTo>
                <a:lnTo>
                  <a:pt x="7505182" y="1295029"/>
                </a:lnTo>
                <a:lnTo>
                  <a:pt x="7505182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4656" y="2344292"/>
            <a:ext cx="3690620" cy="392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Once you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click </a:t>
            </a:r>
            <a:r>
              <a:rPr sz="1600" b="1" spc="-25" dirty="0">
                <a:solidFill>
                  <a:srgbClr val="00577A"/>
                </a:solidFill>
                <a:latin typeface="Calibri"/>
                <a:cs typeface="Calibri"/>
              </a:rPr>
              <a:t>Register,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you must</a:t>
            </a:r>
            <a:r>
              <a:rPr sz="1600" b="1" spc="3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577A"/>
                </a:solidFill>
                <a:latin typeface="Calibri"/>
                <a:cs typeface="Calibri"/>
              </a:rPr>
              <a:t>enter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960"/>
              </a:spcBef>
            </a:pPr>
            <a:r>
              <a:rPr sz="1600" b="1" spc="-30" dirty="0">
                <a:solidFill>
                  <a:srgbClr val="00577A"/>
                </a:solidFill>
                <a:latin typeface="Calibri"/>
                <a:cs typeface="Calibri"/>
              </a:rPr>
              <a:t>“Your</a:t>
            </a:r>
            <a:r>
              <a:rPr sz="1600" b="1" spc="-1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Information”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355600" marR="493395" indent="-342900">
              <a:lnSpc>
                <a:spcPct val="150000"/>
              </a:lnSpc>
              <a:spcBef>
                <a:spcPts val="103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First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Name,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Last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Name and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Phone 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Number is</a:t>
            </a:r>
            <a:r>
              <a:rPr sz="1600" b="1" spc="-4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577A"/>
                </a:solidFill>
                <a:latin typeface="Calibri"/>
                <a:cs typeface="Calibri"/>
              </a:rPr>
              <a:t>Required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577A"/>
              </a:buClr>
              <a:buFont typeface="Calibri"/>
              <a:buAutoNum type="arabicPeriod" startAt="2"/>
            </a:pP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104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Confirm your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email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address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is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correct  (this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will be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the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primary </a:t>
            </a:r>
            <a:r>
              <a:rPr sz="1600" b="1" spc="-20" dirty="0">
                <a:solidFill>
                  <a:srgbClr val="00577A"/>
                </a:solidFill>
                <a:latin typeface="Calibri"/>
                <a:cs typeface="Calibri"/>
              </a:rPr>
              <a:t>way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the NJEDA  contacts your</a:t>
            </a:r>
            <a:r>
              <a:rPr sz="1600" b="1" spc="-1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business)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577A"/>
              </a:buClr>
              <a:buFont typeface="Calibri"/>
              <a:buAutoNum type="arabicPeriod" startAt="2"/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577A"/>
              </a:buClr>
              <a:buFont typeface="Calibri"/>
              <a:buAutoNum type="arabicPeriod" startAt="2"/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Once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complete, </a:t>
            </a:r>
            <a:r>
              <a:rPr sz="1600" b="1" spc="-5" dirty="0">
                <a:solidFill>
                  <a:srgbClr val="00577A"/>
                </a:solidFill>
                <a:latin typeface="Calibri"/>
                <a:cs typeface="Calibri"/>
              </a:rPr>
              <a:t>click</a:t>
            </a:r>
            <a:r>
              <a:rPr sz="1600" b="1" spc="-2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577A"/>
                </a:solidFill>
                <a:latin typeface="Calibri"/>
                <a:cs typeface="Calibri"/>
              </a:rPr>
              <a:t>“Update”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81144" y="1223770"/>
            <a:ext cx="7525511" cy="5634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  <a:p>
            <a:pPr marL="121920">
              <a:lnSpc>
                <a:spcPct val="100000"/>
              </a:lnSpc>
              <a:spcBef>
                <a:spcPts val="95"/>
              </a:spcBef>
            </a:pPr>
            <a:r>
              <a:rPr sz="1800" b="0" i="1" spc="-10" dirty="0">
                <a:solidFill>
                  <a:srgbClr val="92D050"/>
                </a:solidFill>
                <a:latin typeface="Calibri"/>
                <a:cs typeface="Calibri"/>
              </a:rPr>
              <a:t>Setting </a:t>
            </a:r>
            <a:r>
              <a:rPr sz="1800" b="0" i="1" spc="-5" dirty="0">
                <a:solidFill>
                  <a:srgbClr val="92D050"/>
                </a:solidFill>
                <a:latin typeface="Calibri"/>
                <a:cs typeface="Calibri"/>
              </a:rPr>
              <a:t>up your</a:t>
            </a:r>
            <a:r>
              <a:rPr sz="1800" b="0" i="1" spc="-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b="0" i="1" spc="-5" dirty="0">
                <a:solidFill>
                  <a:srgbClr val="92D050"/>
                </a:solidFill>
                <a:latin typeface="Calibri"/>
                <a:cs typeface="Calibri"/>
              </a:rPr>
              <a:t>Profile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6817" y="0"/>
            <a:ext cx="7505700" cy="1295400"/>
          </a:xfrm>
          <a:custGeom>
            <a:avLst/>
            <a:gdLst/>
            <a:ahLst/>
            <a:cxnLst/>
            <a:rect l="l" t="t" r="r" b="b"/>
            <a:pathLst>
              <a:path w="7505700" h="1295400">
                <a:moveTo>
                  <a:pt x="7505182" y="0"/>
                </a:moveTo>
                <a:lnTo>
                  <a:pt x="0" y="0"/>
                </a:lnTo>
                <a:lnTo>
                  <a:pt x="7505182" y="1295029"/>
                </a:lnTo>
                <a:lnTo>
                  <a:pt x="7505182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4656" y="1871345"/>
            <a:ext cx="3836670" cy="407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Once </a:t>
            </a:r>
            <a:r>
              <a:rPr sz="1400" b="1" spc="-20" dirty="0">
                <a:solidFill>
                  <a:srgbClr val="00577A"/>
                </a:solidFill>
                <a:latin typeface="Calibri"/>
                <a:cs typeface="Calibri"/>
              </a:rPr>
              <a:t>“Your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Information”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is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complete, you</a:t>
            </a:r>
            <a:r>
              <a:rPr sz="1400" b="1" spc="-10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will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need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to confirm your</a:t>
            </a:r>
            <a:r>
              <a:rPr sz="1400" b="1" spc="-15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email.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Within the blue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box,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click on “Confirm</a:t>
            </a:r>
            <a:r>
              <a:rPr sz="1400" b="1" spc="-15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Email”</a:t>
            </a:r>
            <a:endParaRPr sz="1400">
              <a:latin typeface="Calibri"/>
              <a:cs typeface="Calibri"/>
            </a:endParaRPr>
          </a:p>
          <a:p>
            <a:pPr marL="355600" marR="391795" indent="-342900">
              <a:lnSpc>
                <a:spcPts val="2520"/>
              </a:lnSpc>
              <a:spcBef>
                <a:spcPts val="22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An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email will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be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sent to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the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email</a:t>
            </a:r>
            <a:r>
              <a:rPr sz="1400" b="1" spc="-11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address 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listed.</a:t>
            </a:r>
            <a:endParaRPr sz="1400">
              <a:latin typeface="Calibri"/>
              <a:cs typeface="Calibri"/>
            </a:endParaRPr>
          </a:p>
          <a:p>
            <a:pPr marL="355600" marR="222885" indent="-342900">
              <a:lnSpc>
                <a:spcPts val="252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Go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to your email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and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follow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the</a:t>
            </a:r>
            <a:r>
              <a:rPr sz="1400" b="1" spc="-15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instructions  within the</a:t>
            </a:r>
            <a:r>
              <a:rPr sz="1400" b="1" spc="-13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email.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400" b="1" spc="-35" dirty="0">
                <a:solidFill>
                  <a:srgbClr val="00577A"/>
                </a:solidFill>
                <a:latin typeface="Calibri"/>
                <a:cs typeface="Calibri"/>
              </a:rPr>
              <a:t>You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MUST confirm your email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address, in</a:t>
            </a:r>
            <a:r>
              <a:rPr sz="1400" b="1" spc="-10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order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to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begin the</a:t>
            </a:r>
            <a:r>
              <a:rPr sz="1400" b="1" spc="-14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Pre-Registration.</a:t>
            </a:r>
            <a:endParaRPr sz="1400">
              <a:latin typeface="Calibri"/>
              <a:cs typeface="Calibri"/>
            </a:endParaRPr>
          </a:p>
          <a:p>
            <a:pPr marL="355600" marR="60960" indent="-342900">
              <a:lnSpc>
                <a:spcPct val="15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Once your email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is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Confirmed you MUST come 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back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into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the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NJEDA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Application </a:t>
            </a:r>
            <a:r>
              <a:rPr sz="1400" b="1" spc="-10" dirty="0">
                <a:solidFill>
                  <a:srgbClr val="00577A"/>
                </a:solidFill>
                <a:latin typeface="Calibri"/>
                <a:cs typeface="Calibri"/>
              </a:rPr>
              <a:t>Center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to 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begin the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400" b="1" spc="-5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400" b="1" spc="-10" dirty="0">
                <a:solidFill>
                  <a:srgbClr val="00577A"/>
                </a:solidFill>
                <a:latin typeface="Calibri"/>
                <a:cs typeface="Calibri"/>
              </a:rPr>
              <a:t>Grant  </a:t>
            </a:r>
            <a:r>
              <a:rPr sz="1400" b="1" dirty="0">
                <a:solidFill>
                  <a:srgbClr val="00577A"/>
                </a:solidFill>
                <a:latin typeface="Calibri"/>
                <a:cs typeface="Calibri"/>
              </a:rPr>
              <a:t>Phase 3</a:t>
            </a:r>
            <a:r>
              <a:rPr sz="1400" b="1" spc="-50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77A"/>
                </a:solidFill>
                <a:latin typeface="Calibri"/>
                <a:cs typeface="Calibri"/>
              </a:rPr>
              <a:t>pre-Registration.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67755" y="4038600"/>
            <a:ext cx="6345936" cy="2651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57088" y="1452372"/>
            <a:ext cx="6091427" cy="2834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  <a:p>
            <a:pPr marL="53340">
              <a:lnSpc>
                <a:spcPct val="100000"/>
              </a:lnSpc>
              <a:spcBef>
                <a:spcPts val="130"/>
              </a:spcBef>
            </a:pPr>
            <a:r>
              <a:rPr sz="1800" b="0" i="1" spc="-5" dirty="0">
                <a:solidFill>
                  <a:srgbClr val="92D050"/>
                </a:solidFill>
                <a:latin typeface="Calibri"/>
                <a:cs typeface="Calibri"/>
              </a:rPr>
              <a:t>Confirming </a:t>
            </a:r>
            <a:r>
              <a:rPr sz="1800" b="0" i="1" spc="-35" dirty="0">
                <a:solidFill>
                  <a:srgbClr val="92D050"/>
                </a:solidFill>
                <a:latin typeface="Calibri"/>
                <a:cs typeface="Calibri"/>
              </a:rPr>
              <a:t>Your</a:t>
            </a:r>
            <a:r>
              <a:rPr sz="1800" b="0" i="1" spc="-7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b="0" i="1" spc="-5" dirty="0">
                <a:solidFill>
                  <a:srgbClr val="92D050"/>
                </a:solidFill>
                <a:latin typeface="Calibri"/>
                <a:cs typeface="Calibri"/>
              </a:rPr>
              <a:t>Email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9415" y="6646570"/>
            <a:ext cx="71755" cy="12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0" dirty="0">
                <a:solidFill>
                  <a:srgbClr val="808080"/>
                </a:solidFill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5704" y="0"/>
            <a:ext cx="1496568" cy="93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334" y="217296"/>
            <a:ext cx="1014666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133330" algn="l"/>
              </a:tabLst>
            </a:pPr>
            <a:r>
              <a:rPr sz="3600" b="1" u="heavy" spc="-280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3600" b="1" u="heavy" spc="-10" dirty="0">
                <a:solidFill>
                  <a:srgbClr val="04587A"/>
                </a:solidFill>
                <a:latin typeface="Segoe UI"/>
                <a:cs typeface="Segoe UI"/>
              </a:rPr>
              <a:t>Overall COVID-19 </a:t>
            </a:r>
            <a:r>
              <a:rPr sz="3600" b="1" u="heavy" spc="-20" dirty="0">
                <a:solidFill>
                  <a:srgbClr val="04587A"/>
                </a:solidFill>
                <a:latin typeface="Segoe UI"/>
                <a:cs typeface="Segoe UI"/>
              </a:rPr>
              <a:t>Relief </a:t>
            </a:r>
            <a:r>
              <a:rPr sz="3600" b="1" u="heavy" spc="-10" dirty="0">
                <a:solidFill>
                  <a:srgbClr val="04587A"/>
                </a:solidFill>
                <a:latin typeface="Segoe UI"/>
                <a:cs typeface="Segoe UI"/>
              </a:rPr>
              <a:t>Programs</a:t>
            </a:r>
            <a:r>
              <a:rPr sz="3600" b="1" u="heavy" spc="95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3600" b="1" u="heavy" spc="-15" dirty="0">
                <a:solidFill>
                  <a:srgbClr val="04587A"/>
                </a:solidFill>
                <a:latin typeface="Segoe UI"/>
                <a:cs typeface="Segoe UI"/>
              </a:rPr>
              <a:t>Statistics*	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9539" y="4752543"/>
            <a:ext cx="6602095" cy="141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00" b="1" spc="-10" dirty="0">
                <a:solidFill>
                  <a:srgbClr val="84BC00"/>
                </a:solidFill>
                <a:latin typeface="Segoe UI"/>
                <a:cs typeface="Segoe UI"/>
              </a:rPr>
              <a:t>$257</a:t>
            </a:r>
            <a:r>
              <a:rPr sz="8800" b="1" spc="-80" dirty="0">
                <a:solidFill>
                  <a:srgbClr val="84BC00"/>
                </a:solidFill>
                <a:latin typeface="Segoe UI"/>
                <a:cs typeface="Segoe UI"/>
              </a:rPr>
              <a:t> </a:t>
            </a:r>
            <a:r>
              <a:rPr sz="8800" b="1" spc="-5" dirty="0">
                <a:solidFill>
                  <a:srgbClr val="84BC00"/>
                </a:solidFill>
                <a:latin typeface="Segoe UI"/>
                <a:cs typeface="Segoe UI"/>
              </a:rPr>
              <a:t>Million</a:t>
            </a:r>
            <a:endParaRPr sz="8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08944" y="6363919"/>
            <a:ext cx="638810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15" dirty="0">
                <a:solidFill>
                  <a:srgbClr val="04587A"/>
                </a:solidFill>
                <a:latin typeface="Calibri"/>
                <a:cs typeface="Calibri"/>
              </a:rPr>
              <a:t>*</a:t>
            </a:r>
            <a:r>
              <a:rPr sz="1800" i="1" spc="-95" dirty="0">
                <a:solidFill>
                  <a:srgbClr val="04587A"/>
                </a:solidFill>
                <a:latin typeface="Calibri"/>
                <a:cs typeface="Calibri"/>
              </a:rPr>
              <a:t> </a:t>
            </a:r>
            <a:r>
              <a:rPr sz="1800" i="1" spc="15" dirty="0">
                <a:solidFill>
                  <a:srgbClr val="04587A"/>
                </a:solidFill>
                <a:latin typeface="Calibri"/>
                <a:cs typeface="Calibri"/>
              </a:rPr>
              <a:t>3/24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4450" y="1622425"/>
            <a:ext cx="1942464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4587A"/>
                </a:solidFill>
                <a:latin typeface="Segoe UI"/>
                <a:cs typeface="Segoe UI"/>
              </a:rPr>
              <a:t>Awards</a:t>
            </a:r>
            <a:r>
              <a:rPr sz="1800" b="1" spc="-75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4587A"/>
                </a:solidFill>
                <a:latin typeface="Segoe UI"/>
                <a:cs typeface="Segoe UI"/>
              </a:rPr>
              <a:t>Approved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4561" y="1871217"/>
            <a:ext cx="4723130" cy="292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600" b="1" spc="-5" dirty="0">
                <a:solidFill>
                  <a:srgbClr val="84BC00"/>
                </a:solidFill>
                <a:latin typeface="Segoe UI"/>
                <a:cs typeface="Segoe UI"/>
              </a:rPr>
              <a:t>55,500+</a:t>
            </a:r>
            <a:endParaRPr sz="9600">
              <a:latin typeface="Segoe UI"/>
              <a:cs typeface="Segoe UI"/>
            </a:endParaRPr>
          </a:p>
          <a:p>
            <a:pPr marL="1283970">
              <a:lnSpc>
                <a:spcPct val="100000"/>
              </a:lnSpc>
              <a:spcBef>
                <a:spcPts val="9185"/>
              </a:spcBef>
            </a:pPr>
            <a:r>
              <a:rPr sz="1800" b="1" spc="5" dirty="0">
                <a:solidFill>
                  <a:srgbClr val="04587A"/>
                </a:solidFill>
                <a:latin typeface="Segoe UI"/>
                <a:cs typeface="Segoe UI"/>
              </a:rPr>
              <a:t>Support</a:t>
            </a:r>
            <a:r>
              <a:rPr sz="1800" b="1" spc="-95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4587A"/>
                </a:solidFill>
                <a:latin typeface="Segoe UI"/>
                <a:cs typeface="Segoe UI"/>
              </a:rPr>
              <a:t>Provided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51895" y="3863744"/>
            <a:ext cx="837565" cy="352425"/>
          </a:xfrm>
          <a:custGeom>
            <a:avLst/>
            <a:gdLst/>
            <a:ahLst/>
            <a:cxnLst/>
            <a:rect l="l" t="t" r="r" b="b"/>
            <a:pathLst>
              <a:path w="837564" h="352425">
                <a:moveTo>
                  <a:pt x="542403" y="77108"/>
                </a:moveTo>
                <a:lnTo>
                  <a:pt x="314023" y="77108"/>
                </a:lnTo>
                <a:lnTo>
                  <a:pt x="302083" y="77970"/>
                </a:lnTo>
                <a:lnTo>
                  <a:pt x="290590" y="80439"/>
                </a:lnTo>
                <a:lnTo>
                  <a:pt x="279632" y="84336"/>
                </a:lnTo>
                <a:lnTo>
                  <a:pt x="269298" y="89483"/>
                </a:lnTo>
                <a:lnTo>
                  <a:pt x="0" y="218948"/>
                </a:lnTo>
                <a:lnTo>
                  <a:pt x="133221" y="352221"/>
                </a:lnTo>
                <a:lnTo>
                  <a:pt x="172412" y="319551"/>
                </a:lnTo>
                <a:lnTo>
                  <a:pt x="215393" y="295333"/>
                </a:lnTo>
                <a:lnTo>
                  <a:pt x="261617" y="278883"/>
                </a:lnTo>
                <a:lnTo>
                  <a:pt x="310536" y="269516"/>
                </a:lnTo>
                <a:lnTo>
                  <a:pt x="361602" y="266546"/>
                </a:lnTo>
                <a:lnTo>
                  <a:pt x="548113" y="266546"/>
                </a:lnTo>
                <a:lnTo>
                  <a:pt x="555725" y="263690"/>
                </a:lnTo>
                <a:lnTo>
                  <a:pt x="562387" y="258930"/>
                </a:lnTo>
                <a:lnTo>
                  <a:pt x="654823" y="191342"/>
                </a:lnTo>
                <a:lnTo>
                  <a:pt x="371118" y="191342"/>
                </a:lnTo>
                <a:lnTo>
                  <a:pt x="371118" y="153264"/>
                </a:lnTo>
                <a:lnTo>
                  <a:pt x="542403" y="153264"/>
                </a:lnTo>
                <a:lnTo>
                  <a:pt x="557183" y="150259"/>
                </a:lnTo>
                <a:lnTo>
                  <a:pt x="569286" y="142078"/>
                </a:lnTo>
                <a:lnTo>
                  <a:pt x="577463" y="129971"/>
                </a:lnTo>
                <a:lnTo>
                  <a:pt x="580467" y="115186"/>
                </a:lnTo>
                <a:lnTo>
                  <a:pt x="577463" y="100401"/>
                </a:lnTo>
                <a:lnTo>
                  <a:pt x="569286" y="88293"/>
                </a:lnTo>
                <a:lnTo>
                  <a:pt x="557183" y="80112"/>
                </a:lnTo>
                <a:lnTo>
                  <a:pt x="542403" y="77108"/>
                </a:lnTo>
                <a:close/>
              </a:path>
              <a:path w="837564" h="352425">
                <a:moveTo>
                  <a:pt x="799331" y="0"/>
                </a:moveTo>
                <a:lnTo>
                  <a:pt x="791719" y="0"/>
                </a:lnTo>
                <a:lnTo>
                  <a:pt x="785058" y="1903"/>
                </a:lnTo>
                <a:lnTo>
                  <a:pt x="779348" y="5711"/>
                </a:lnTo>
                <a:lnTo>
                  <a:pt x="616627" y="99002"/>
                </a:lnTo>
                <a:lnTo>
                  <a:pt x="617697" y="106871"/>
                </a:lnTo>
                <a:lnTo>
                  <a:pt x="617697" y="122965"/>
                </a:lnTo>
                <a:lnTo>
                  <a:pt x="588793" y="174564"/>
                </a:lnTo>
                <a:lnTo>
                  <a:pt x="539549" y="191342"/>
                </a:lnTo>
                <a:lnTo>
                  <a:pt x="654823" y="191342"/>
                </a:lnTo>
                <a:lnTo>
                  <a:pt x="824073" y="67588"/>
                </a:lnTo>
                <a:lnTo>
                  <a:pt x="837395" y="38078"/>
                </a:lnTo>
                <a:lnTo>
                  <a:pt x="834391" y="23293"/>
                </a:lnTo>
                <a:lnTo>
                  <a:pt x="826214" y="11185"/>
                </a:lnTo>
                <a:lnTo>
                  <a:pt x="814111" y="3004"/>
                </a:lnTo>
                <a:lnTo>
                  <a:pt x="7993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2891" y="845819"/>
            <a:ext cx="714756" cy="827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2101595"/>
            <a:ext cx="9759696" cy="2887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98664" y="3745991"/>
            <a:ext cx="1123315" cy="518159"/>
          </a:xfrm>
          <a:custGeom>
            <a:avLst/>
            <a:gdLst/>
            <a:ahLst/>
            <a:cxnLst/>
            <a:rect l="l" t="t" r="r" b="b"/>
            <a:pathLst>
              <a:path w="1123315" h="518160">
                <a:moveTo>
                  <a:pt x="864107" y="0"/>
                </a:moveTo>
                <a:lnTo>
                  <a:pt x="864107" y="129539"/>
                </a:lnTo>
                <a:lnTo>
                  <a:pt x="0" y="129539"/>
                </a:lnTo>
                <a:lnTo>
                  <a:pt x="0" y="388619"/>
                </a:lnTo>
                <a:lnTo>
                  <a:pt x="864107" y="388619"/>
                </a:lnTo>
                <a:lnTo>
                  <a:pt x="864107" y="518159"/>
                </a:lnTo>
                <a:lnTo>
                  <a:pt x="1123187" y="259079"/>
                </a:lnTo>
                <a:lnTo>
                  <a:pt x="864107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99323" y="3913885"/>
            <a:ext cx="59372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sz="11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Here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46619" y="3745991"/>
            <a:ext cx="501650" cy="501650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50698" y="0"/>
                </a:moveTo>
                <a:lnTo>
                  <a:pt x="205641" y="4039"/>
                </a:lnTo>
                <a:lnTo>
                  <a:pt x="163232" y="15687"/>
                </a:lnTo>
                <a:lnTo>
                  <a:pt x="124177" y="34233"/>
                </a:lnTo>
                <a:lnTo>
                  <a:pt x="89187" y="58969"/>
                </a:lnTo>
                <a:lnTo>
                  <a:pt x="58969" y="89187"/>
                </a:lnTo>
                <a:lnTo>
                  <a:pt x="34233" y="124177"/>
                </a:lnTo>
                <a:lnTo>
                  <a:pt x="15687" y="163232"/>
                </a:lnTo>
                <a:lnTo>
                  <a:pt x="4039" y="205641"/>
                </a:lnTo>
                <a:lnTo>
                  <a:pt x="0" y="250697"/>
                </a:lnTo>
                <a:lnTo>
                  <a:pt x="4039" y="295754"/>
                </a:lnTo>
                <a:lnTo>
                  <a:pt x="15687" y="338163"/>
                </a:lnTo>
                <a:lnTo>
                  <a:pt x="34233" y="377218"/>
                </a:lnTo>
                <a:lnTo>
                  <a:pt x="58969" y="412208"/>
                </a:lnTo>
                <a:lnTo>
                  <a:pt x="89187" y="442426"/>
                </a:lnTo>
                <a:lnTo>
                  <a:pt x="124177" y="467162"/>
                </a:lnTo>
                <a:lnTo>
                  <a:pt x="163232" y="485708"/>
                </a:lnTo>
                <a:lnTo>
                  <a:pt x="205641" y="497356"/>
                </a:lnTo>
                <a:lnTo>
                  <a:pt x="250698" y="501395"/>
                </a:lnTo>
                <a:lnTo>
                  <a:pt x="295754" y="497356"/>
                </a:lnTo>
                <a:lnTo>
                  <a:pt x="338163" y="485708"/>
                </a:lnTo>
                <a:lnTo>
                  <a:pt x="377218" y="467162"/>
                </a:lnTo>
                <a:lnTo>
                  <a:pt x="412208" y="442426"/>
                </a:lnTo>
                <a:lnTo>
                  <a:pt x="442426" y="412208"/>
                </a:lnTo>
                <a:lnTo>
                  <a:pt x="467162" y="377218"/>
                </a:lnTo>
                <a:lnTo>
                  <a:pt x="485708" y="338163"/>
                </a:lnTo>
                <a:lnTo>
                  <a:pt x="497356" y="295754"/>
                </a:lnTo>
                <a:lnTo>
                  <a:pt x="501396" y="250697"/>
                </a:lnTo>
                <a:lnTo>
                  <a:pt x="497356" y="205641"/>
                </a:lnTo>
                <a:lnTo>
                  <a:pt x="485708" y="163232"/>
                </a:lnTo>
                <a:lnTo>
                  <a:pt x="467162" y="124177"/>
                </a:lnTo>
                <a:lnTo>
                  <a:pt x="442426" y="89187"/>
                </a:lnTo>
                <a:lnTo>
                  <a:pt x="412208" y="58969"/>
                </a:lnTo>
                <a:lnTo>
                  <a:pt x="377218" y="34233"/>
                </a:lnTo>
                <a:lnTo>
                  <a:pt x="338163" y="15687"/>
                </a:lnTo>
                <a:lnTo>
                  <a:pt x="295754" y="4039"/>
                </a:lnTo>
                <a:lnTo>
                  <a:pt x="250698" y="0"/>
                </a:lnTo>
                <a:close/>
              </a:path>
            </a:pathLst>
          </a:custGeom>
          <a:solidFill>
            <a:srgbClr val="0057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2700527" y="1344167"/>
            <a:ext cx="6092952" cy="534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3272028" y="1170432"/>
            <a:ext cx="4572000" cy="5553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1240536"/>
            <a:ext cx="9906000" cy="537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0317" y="1533397"/>
            <a:ext cx="327596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0577A"/>
                </a:solidFill>
                <a:latin typeface="Calibri"/>
                <a:cs typeface="Calibri"/>
              </a:rPr>
              <a:t>Organization </a:t>
            </a:r>
            <a:r>
              <a:rPr sz="1800" spc="-10" dirty="0">
                <a:solidFill>
                  <a:srgbClr val="00577A"/>
                </a:solidFill>
                <a:latin typeface="Calibri"/>
                <a:cs typeface="Calibri"/>
              </a:rPr>
              <a:t>Details</a:t>
            </a:r>
            <a:r>
              <a:rPr sz="1800" spc="4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577A"/>
                </a:solidFill>
                <a:latin typeface="Calibri"/>
                <a:cs typeface="Calibri"/>
              </a:rPr>
              <a:t>Continued…….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048" y="656335"/>
            <a:ext cx="737235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solidFill>
                  <a:srgbClr val="00577A"/>
                </a:solidFill>
                <a:latin typeface="Segoe UI"/>
                <a:cs typeface="Segoe UI"/>
              </a:rPr>
              <a:t>Phase </a:t>
            </a:r>
            <a:r>
              <a:rPr sz="4000" b="1" spc="-5" dirty="0">
                <a:solidFill>
                  <a:srgbClr val="00577A"/>
                </a:solidFill>
                <a:latin typeface="Segoe UI"/>
                <a:cs typeface="Segoe UI"/>
              </a:rPr>
              <a:t>4 Grant</a:t>
            </a:r>
            <a:r>
              <a:rPr sz="4000" b="1" spc="-20" dirty="0">
                <a:solidFill>
                  <a:srgbClr val="00577A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00577A"/>
                </a:solidFill>
                <a:latin typeface="Segoe UI"/>
                <a:cs typeface="Segoe UI"/>
              </a:rPr>
              <a:t>Pre-Registration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5839" y="2029967"/>
            <a:ext cx="8424672" cy="395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0317" y="1533397"/>
            <a:ext cx="327596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0577A"/>
                </a:solidFill>
                <a:latin typeface="Calibri"/>
                <a:cs typeface="Calibri"/>
              </a:rPr>
              <a:t>Organization </a:t>
            </a:r>
            <a:r>
              <a:rPr sz="1800" spc="-10" dirty="0">
                <a:solidFill>
                  <a:srgbClr val="00577A"/>
                </a:solidFill>
                <a:latin typeface="Calibri"/>
                <a:cs typeface="Calibri"/>
              </a:rPr>
              <a:t>Details</a:t>
            </a:r>
            <a:r>
              <a:rPr sz="1800" spc="4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577A"/>
                </a:solidFill>
                <a:latin typeface="Calibri"/>
                <a:cs typeface="Calibri"/>
              </a:rPr>
              <a:t>Continued…….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048" y="656335"/>
            <a:ext cx="737235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solidFill>
                  <a:srgbClr val="00577A"/>
                </a:solidFill>
                <a:latin typeface="Segoe UI"/>
                <a:cs typeface="Segoe UI"/>
              </a:rPr>
              <a:t>Phase </a:t>
            </a:r>
            <a:r>
              <a:rPr sz="4000" b="1" spc="-5" dirty="0">
                <a:solidFill>
                  <a:srgbClr val="00577A"/>
                </a:solidFill>
                <a:latin typeface="Segoe UI"/>
                <a:cs typeface="Segoe UI"/>
              </a:rPr>
              <a:t>4 Grant</a:t>
            </a:r>
            <a:r>
              <a:rPr sz="4000" b="1" spc="-20" dirty="0">
                <a:solidFill>
                  <a:srgbClr val="00577A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00577A"/>
                </a:solidFill>
                <a:latin typeface="Segoe UI"/>
                <a:cs typeface="Segoe UI"/>
              </a:rPr>
              <a:t>Pre-Registration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5716" y="2115311"/>
            <a:ext cx="7775448" cy="4162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283208" y="1702307"/>
            <a:ext cx="9060180" cy="459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539239" y="1344167"/>
            <a:ext cx="7319772" cy="518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333756" y="1517903"/>
            <a:ext cx="6772656" cy="2851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0388" y="3761232"/>
            <a:ext cx="6388608" cy="2199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053083" y="1633727"/>
            <a:ext cx="10238232" cy="4108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623" y="175005"/>
            <a:ext cx="731139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00577A"/>
                </a:solidFill>
                <a:latin typeface="Calibri"/>
                <a:cs typeface="Calibri"/>
              </a:rPr>
              <a:t>COVID-19 </a:t>
            </a:r>
            <a:r>
              <a:rPr sz="4000" spc="-15" dirty="0">
                <a:solidFill>
                  <a:srgbClr val="00577A"/>
                </a:solidFill>
                <a:latin typeface="Calibri"/>
                <a:cs typeface="Calibri"/>
              </a:rPr>
              <a:t>Economic </a:t>
            </a:r>
            <a:r>
              <a:rPr sz="4000" spc="-20" dirty="0">
                <a:solidFill>
                  <a:srgbClr val="00577A"/>
                </a:solidFill>
                <a:latin typeface="Calibri"/>
                <a:cs typeface="Calibri"/>
              </a:rPr>
              <a:t>Relief</a:t>
            </a:r>
            <a:r>
              <a:rPr sz="4000" spc="-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00577A"/>
                </a:solidFill>
                <a:latin typeface="Calibri"/>
                <a:cs typeface="Calibri"/>
              </a:rPr>
              <a:t>Package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4733" y="6422034"/>
            <a:ext cx="11620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A6A6A6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950" y="852677"/>
            <a:ext cx="11245850" cy="0"/>
          </a:xfrm>
          <a:custGeom>
            <a:avLst/>
            <a:gdLst/>
            <a:ahLst/>
            <a:cxnLst/>
            <a:rect l="l" t="t" r="r" b="b"/>
            <a:pathLst>
              <a:path w="11245850">
                <a:moveTo>
                  <a:pt x="0" y="0"/>
                </a:moveTo>
                <a:lnTo>
                  <a:pt x="11245342" y="0"/>
                </a:lnTo>
              </a:path>
            </a:pathLst>
          </a:custGeom>
          <a:ln w="19812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854963"/>
            <a:ext cx="969263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566159"/>
            <a:ext cx="1246632" cy="858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415" y="1822704"/>
            <a:ext cx="879347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1348" y="3508420"/>
            <a:ext cx="439420" cy="0"/>
          </a:xfrm>
          <a:custGeom>
            <a:avLst/>
            <a:gdLst/>
            <a:ahLst/>
            <a:cxnLst/>
            <a:rect l="l" t="t" r="r" b="b"/>
            <a:pathLst>
              <a:path w="439419">
                <a:moveTo>
                  <a:pt x="0" y="0"/>
                </a:moveTo>
                <a:lnTo>
                  <a:pt x="439204" y="0"/>
                </a:lnTo>
              </a:path>
            </a:pathLst>
          </a:custGeom>
          <a:ln w="34459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623" y="2831678"/>
            <a:ext cx="305435" cy="356870"/>
          </a:xfrm>
          <a:custGeom>
            <a:avLst/>
            <a:gdLst/>
            <a:ahLst/>
            <a:cxnLst/>
            <a:rect l="l" t="t" r="r" b="b"/>
            <a:pathLst>
              <a:path w="305434" h="356869">
                <a:moveTo>
                  <a:pt x="5227" y="5338"/>
                </a:moveTo>
                <a:lnTo>
                  <a:pt x="0" y="5887"/>
                </a:lnTo>
                <a:lnTo>
                  <a:pt x="563" y="11098"/>
                </a:lnTo>
                <a:lnTo>
                  <a:pt x="3347" y="23802"/>
                </a:lnTo>
                <a:lnTo>
                  <a:pt x="31376" y="59823"/>
                </a:lnTo>
                <a:lnTo>
                  <a:pt x="62780" y="66444"/>
                </a:lnTo>
                <a:lnTo>
                  <a:pt x="61510" y="71915"/>
                </a:lnTo>
                <a:lnTo>
                  <a:pt x="60648" y="77471"/>
                </a:lnTo>
                <a:lnTo>
                  <a:pt x="60196" y="83071"/>
                </a:lnTo>
                <a:lnTo>
                  <a:pt x="57268" y="83236"/>
                </a:lnTo>
                <a:lnTo>
                  <a:pt x="54369" y="83782"/>
                </a:lnTo>
                <a:lnTo>
                  <a:pt x="51584" y="84708"/>
                </a:lnTo>
                <a:lnTo>
                  <a:pt x="26883" y="108591"/>
                </a:lnTo>
                <a:lnTo>
                  <a:pt x="23973" y="149063"/>
                </a:lnTo>
                <a:lnTo>
                  <a:pt x="28230" y="190071"/>
                </a:lnTo>
                <a:lnTo>
                  <a:pt x="28553" y="212101"/>
                </a:lnTo>
                <a:lnTo>
                  <a:pt x="27816" y="242365"/>
                </a:lnTo>
                <a:lnTo>
                  <a:pt x="22478" y="262175"/>
                </a:lnTo>
                <a:lnTo>
                  <a:pt x="17640" y="282108"/>
                </a:lnTo>
                <a:lnTo>
                  <a:pt x="13304" y="302157"/>
                </a:lnTo>
                <a:lnTo>
                  <a:pt x="9473" y="322314"/>
                </a:lnTo>
                <a:lnTo>
                  <a:pt x="20976" y="325790"/>
                </a:lnTo>
                <a:lnTo>
                  <a:pt x="32566" y="328959"/>
                </a:lnTo>
                <a:lnTo>
                  <a:pt x="44234" y="331820"/>
                </a:lnTo>
                <a:lnTo>
                  <a:pt x="55977" y="334375"/>
                </a:lnTo>
                <a:lnTo>
                  <a:pt x="57268" y="334375"/>
                </a:lnTo>
                <a:lnTo>
                  <a:pt x="72511" y="337391"/>
                </a:lnTo>
                <a:lnTo>
                  <a:pt x="88874" y="340234"/>
                </a:lnTo>
                <a:lnTo>
                  <a:pt x="103514" y="342560"/>
                </a:lnTo>
                <a:lnTo>
                  <a:pt x="106011" y="342560"/>
                </a:lnTo>
                <a:lnTo>
                  <a:pt x="122202" y="344886"/>
                </a:lnTo>
                <a:lnTo>
                  <a:pt x="123838" y="344886"/>
                </a:lnTo>
                <a:lnTo>
                  <a:pt x="169051" y="349831"/>
                </a:lnTo>
                <a:lnTo>
                  <a:pt x="214386" y="353377"/>
                </a:lnTo>
                <a:lnTo>
                  <a:pt x="259810" y="355521"/>
                </a:lnTo>
                <a:lnTo>
                  <a:pt x="305290" y="356258"/>
                </a:lnTo>
                <a:lnTo>
                  <a:pt x="301939" y="335964"/>
                </a:lnTo>
                <a:lnTo>
                  <a:pt x="289143" y="297040"/>
                </a:lnTo>
                <a:lnTo>
                  <a:pt x="263375" y="253930"/>
                </a:lnTo>
                <a:lnTo>
                  <a:pt x="221099" y="212101"/>
                </a:lnTo>
                <a:lnTo>
                  <a:pt x="196005" y="190071"/>
                </a:lnTo>
                <a:lnTo>
                  <a:pt x="168354" y="153410"/>
                </a:lnTo>
                <a:lnTo>
                  <a:pt x="143893" y="111749"/>
                </a:lnTo>
                <a:lnTo>
                  <a:pt x="118317" y="80151"/>
                </a:lnTo>
                <a:lnTo>
                  <a:pt x="95576" y="75404"/>
                </a:lnTo>
                <a:lnTo>
                  <a:pt x="82759" y="75404"/>
                </a:lnTo>
                <a:lnTo>
                  <a:pt x="88061" y="58827"/>
                </a:lnTo>
                <a:lnTo>
                  <a:pt x="94706" y="45768"/>
                </a:lnTo>
                <a:lnTo>
                  <a:pt x="69842" y="45768"/>
                </a:lnTo>
                <a:lnTo>
                  <a:pt x="66855" y="37741"/>
                </a:lnTo>
                <a:lnTo>
                  <a:pt x="35059" y="8522"/>
                </a:lnTo>
                <a:lnTo>
                  <a:pt x="18246" y="5375"/>
                </a:lnTo>
                <a:lnTo>
                  <a:pt x="5227" y="5338"/>
                </a:lnTo>
                <a:close/>
              </a:path>
              <a:path w="305434" h="356869">
                <a:moveTo>
                  <a:pt x="87324" y="73681"/>
                </a:moveTo>
                <a:lnTo>
                  <a:pt x="84238" y="74722"/>
                </a:lnTo>
                <a:lnTo>
                  <a:pt x="82759" y="75404"/>
                </a:lnTo>
                <a:lnTo>
                  <a:pt x="95576" y="75404"/>
                </a:lnTo>
                <a:lnTo>
                  <a:pt x="87324" y="73681"/>
                </a:lnTo>
                <a:close/>
              </a:path>
              <a:path w="305434" h="356869">
                <a:moveTo>
                  <a:pt x="105495" y="0"/>
                </a:moveTo>
                <a:lnTo>
                  <a:pt x="94724" y="9902"/>
                </a:lnTo>
                <a:lnTo>
                  <a:pt x="85138" y="20905"/>
                </a:lnTo>
                <a:lnTo>
                  <a:pt x="76817" y="32897"/>
                </a:lnTo>
                <a:lnTo>
                  <a:pt x="69842" y="45768"/>
                </a:lnTo>
                <a:lnTo>
                  <a:pt x="94706" y="45768"/>
                </a:lnTo>
                <a:lnTo>
                  <a:pt x="95903" y="43415"/>
                </a:lnTo>
                <a:lnTo>
                  <a:pt x="106108" y="29453"/>
                </a:lnTo>
                <a:lnTo>
                  <a:pt x="118499" y="17230"/>
                </a:lnTo>
                <a:lnTo>
                  <a:pt x="105495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783" y="3122117"/>
            <a:ext cx="758190" cy="333375"/>
          </a:xfrm>
          <a:custGeom>
            <a:avLst/>
            <a:gdLst/>
            <a:ahLst/>
            <a:cxnLst/>
            <a:rect l="l" t="t" r="r" b="b"/>
            <a:pathLst>
              <a:path w="758190" h="333375">
                <a:moveTo>
                  <a:pt x="61169" y="258"/>
                </a:moveTo>
                <a:lnTo>
                  <a:pt x="16054" y="20870"/>
                </a:lnTo>
                <a:lnTo>
                  <a:pt x="0" y="43765"/>
                </a:lnTo>
                <a:lnTo>
                  <a:pt x="3699" y="94209"/>
                </a:lnTo>
                <a:lnTo>
                  <a:pt x="14643" y="142289"/>
                </a:lnTo>
                <a:lnTo>
                  <a:pt x="32268" y="187702"/>
                </a:lnTo>
                <a:lnTo>
                  <a:pt x="56071" y="229977"/>
                </a:lnTo>
                <a:lnTo>
                  <a:pt x="85549" y="268639"/>
                </a:lnTo>
                <a:lnTo>
                  <a:pt x="120199" y="303216"/>
                </a:lnTo>
                <a:lnTo>
                  <a:pt x="159517" y="333234"/>
                </a:lnTo>
                <a:lnTo>
                  <a:pt x="598204" y="333234"/>
                </a:lnTo>
                <a:lnTo>
                  <a:pt x="637518" y="303216"/>
                </a:lnTo>
                <a:lnTo>
                  <a:pt x="672166" y="268639"/>
                </a:lnTo>
                <a:lnTo>
                  <a:pt x="701644" y="229977"/>
                </a:lnTo>
                <a:lnTo>
                  <a:pt x="725448" y="187702"/>
                </a:lnTo>
                <a:lnTo>
                  <a:pt x="743075" y="142289"/>
                </a:lnTo>
                <a:lnTo>
                  <a:pt x="754021" y="94209"/>
                </a:lnTo>
                <a:lnTo>
                  <a:pt x="754817" y="83567"/>
                </a:lnTo>
                <a:lnTo>
                  <a:pt x="378861" y="83567"/>
                </a:lnTo>
                <a:lnTo>
                  <a:pt x="300794" y="81851"/>
                </a:lnTo>
                <a:lnTo>
                  <a:pt x="232201" y="77191"/>
                </a:lnTo>
                <a:lnTo>
                  <a:pt x="173339" y="70321"/>
                </a:lnTo>
                <a:lnTo>
                  <a:pt x="124466" y="61971"/>
                </a:lnTo>
                <a:lnTo>
                  <a:pt x="85842" y="52875"/>
                </a:lnTo>
                <a:lnTo>
                  <a:pt x="57725" y="43765"/>
                </a:lnTo>
                <a:lnTo>
                  <a:pt x="54366" y="43765"/>
                </a:lnTo>
                <a:lnTo>
                  <a:pt x="55477" y="32020"/>
                </a:lnTo>
                <a:lnTo>
                  <a:pt x="56845" y="21866"/>
                </a:lnTo>
                <a:lnTo>
                  <a:pt x="59164" y="9276"/>
                </a:lnTo>
                <a:lnTo>
                  <a:pt x="61169" y="258"/>
                </a:lnTo>
                <a:close/>
              </a:path>
              <a:path w="758190" h="333375">
                <a:moveTo>
                  <a:pt x="695059" y="0"/>
                </a:moveTo>
                <a:lnTo>
                  <a:pt x="698810" y="9276"/>
                </a:lnTo>
                <a:lnTo>
                  <a:pt x="701114" y="18956"/>
                </a:lnTo>
                <a:lnTo>
                  <a:pt x="701303" y="38854"/>
                </a:lnTo>
                <a:lnTo>
                  <a:pt x="699795" y="43937"/>
                </a:lnTo>
                <a:lnTo>
                  <a:pt x="657666" y="57137"/>
                </a:lnTo>
                <a:lnTo>
                  <a:pt x="606299" y="67456"/>
                </a:lnTo>
                <a:lnTo>
                  <a:pt x="556437" y="74348"/>
                </a:lnTo>
                <a:lnTo>
                  <a:pt x="510019" y="78742"/>
                </a:lnTo>
                <a:lnTo>
                  <a:pt x="507263" y="78742"/>
                </a:lnTo>
                <a:lnTo>
                  <a:pt x="478241" y="80724"/>
                </a:lnTo>
                <a:lnTo>
                  <a:pt x="455793" y="81870"/>
                </a:lnTo>
                <a:lnTo>
                  <a:pt x="432997" y="82727"/>
                </a:lnTo>
                <a:lnTo>
                  <a:pt x="409830" y="83292"/>
                </a:lnTo>
                <a:lnTo>
                  <a:pt x="386267" y="83567"/>
                </a:lnTo>
                <a:lnTo>
                  <a:pt x="754817" y="83567"/>
                </a:lnTo>
                <a:lnTo>
                  <a:pt x="757721" y="43765"/>
                </a:lnTo>
                <a:lnTo>
                  <a:pt x="753552" y="32020"/>
                </a:lnTo>
                <a:lnTo>
                  <a:pt x="741276" y="20644"/>
                </a:lnTo>
                <a:lnTo>
                  <a:pt x="721572" y="9930"/>
                </a:lnTo>
                <a:lnTo>
                  <a:pt x="695059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045" y="2944364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53931" y="0"/>
                </a:moveTo>
                <a:lnTo>
                  <a:pt x="34172" y="2379"/>
                </a:lnTo>
                <a:lnTo>
                  <a:pt x="17441" y="11826"/>
                </a:lnTo>
                <a:lnTo>
                  <a:pt x="5472" y="26862"/>
                </a:lnTo>
                <a:lnTo>
                  <a:pt x="0" y="46004"/>
                </a:lnTo>
                <a:lnTo>
                  <a:pt x="2376" y="65758"/>
                </a:lnTo>
                <a:lnTo>
                  <a:pt x="11807" y="82490"/>
                </a:lnTo>
                <a:lnTo>
                  <a:pt x="26816" y="94467"/>
                </a:lnTo>
                <a:lnTo>
                  <a:pt x="45929" y="99957"/>
                </a:lnTo>
                <a:lnTo>
                  <a:pt x="50110" y="89819"/>
                </a:lnTo>
                <a:lnTo>
                  <a:pt x="55838" y="80551"/>
                </a:lnTo>
                <a:lnTo>
                  <a:pt x="92349" y="55564"/>
                </a:lnTo>
                <a:lnTo>
                  <a:pt x="99926" y="53952"/>
                </a:lnTo>
                <a:lnTo>
                  <a:pt x="97546" y="34184"/>
                </a:lnTo>
                <a:lnTo>
                  <a:pt x="88100" y="17445"/>
                </a:lnTo>
                <a:lnTo>
                  <a:pt x="73068" y="5471"/>
                </a:lnTo>
                <a:lnTo>
                  <a:pt x="53931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8982" y="3008138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50120" y="0"/>
                </a:moveTo>
                <a:lnTo>
                  <a:pt x="30612" y="3940"/>
                </a:lnTo>
                <a:lnTo>
                  <a:pt x="14680" y="14686"/>
                </a:lnTo>
                <a:lnTo>
                  <a:pt x="3938" y="30623"/>
                </a:lnTo>
                <a:lnTo>
                  <a:pt x="0" y="50140"/>
                </a:lnTo>
                <a:lnTo>
                  <a:pt x="3938" y="69656"/>
                </a:lnTo>
                <a:lnTo>
                  <a:pt x="14680" y="85594"/>
                </a:lnTo>
                <a:lnTo>
                  <a:pt x="30612" y="96340"/>
                </a:lnTo>
                <a:lnTo>
                  <a:pt x="50120" y="100280"/>
                </a:lnTo>
                <a:lnTo>
                  <a:pt x="69637" y="96340"/>
                </a:lnTo>
                <a:lnTo>
                  <a:pt x="85578" y="85594"/>
                </a:lnTo>
                <a:lnTo>
                  <a:pt x="96328" y="69656"/>
                </a:lnTo>
                <a:lnTo>
                  <a:pt x="100270" y="50140"/>
                </a:lnTo>
                <a:lnTo>
                  <a:pt x="96328" y="30623"/>
                </a:lnTo>
                <a:lnTo>
                  <a:pt x="85578" y="14686"/>
                </a:lnTo>
                <a:lnTo>
                  <a:pt x="69637" y="3940"/>
                </a:lnTo>
                <a:lnTo>
                  <a:pt x="50120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589" y="2802602"/>
            <a:ext cx="321310" cy="213360"/>
          </a:xfrm>
          <a:custGeom>
            <a:avLst/>
            <a:gdLst/>
            <a:ahLst/>
            <a:cxnLst/>
            <a:rect l="l" t="t" r="r" b="b"/>
            <a:pathLst>
              <a:path w="321309" h="213360">
                <a:moveTo>
                  <a:pt x="245096" y="125737"/>
                </a:moveTo>
                <a:lnTo>
                  <a:pt x="111398" y="125737"/>
                </a:lnTo>
                <a:lnTo>
                  <a:pt x="135299" y="135241"/>
                </a:lnTo>
                <a:lnTo>
                  <a:pt x="154381" y="153838"/>
                </a:lnTo>
                <a:lnTo>
                  <a:pt x="159940" y="163728"/>
                </a:lnTo>
                <a:lnTo>
                  <a:pt x="163629" y="173774"/>
                </a:lnTo>
                <a:lnTo>
                  <a:pt x="165685" y="184569"/>
                </a:lnTo>
                <a:lnTo>
                  <a:pt x="165950" y="195628"/>
                </a:lnTo>
                <a:lnTo>
                  <a:pt x="176314" y="197616"/>
                </a:lnTo>
                <a:lnTo>
                  <a:pt x="186177" y="201190"/>
                </a:lnTo>
                <a:lnTo>
                  <a:pt x="195356" y="206269"/>
                </a:lnTo>
                <a:lnTo>
                  <a:pt x="203670" y="212772"/>
                </a:lnTo>
                <a:lnTo>
                  <a:pt x="207524" y="208063"/>
                </a:lnTo>
                <a:lnTo>
                  <a:pt x="212016" y="203913"/>
                </a:lnTo>
                <a:lnTo>
                  <a:pt x="221848" y="197071"/>
                </a:lnTo>
                <a:lnTo>
                  <a:pt x="227123" y="194379"/>
                </a:lnTo>
                <a:lnTo>
                  <a:pt x="232692" y="192441"/>
                </a:lnTo>
                <a:lnTo>
                  <a:pt x="265347" y="175727"/>
                </a:lnTo>
                <a:lnTo>
                  <a:pt x="226491" y="175727"/>
                </a:lnTo>
                <a:lnTo>
                  <a:pt x="226928" y="170687"/>
                </a:lnTo>
                <a:lnTo>
                  <a:pt x="226373" y="155223"/>
                </a:lnTo>
                <a:lnTo>
                  <a:pt x="225114" y="148622"/>
                </a:lnTo>
                <a:lnTo>
                  <a:pt x="222185" y="139974"/>
                </a:lnTo>
                <a:lnTo>
                  <a:pt x="220133" y="136557"/>
                </a:lnTo>
                <a:lnTo>
                  <a:pt x="219834" y="135241"/>
                </a:lnTo>
                <a:lnTo>
                  <a:pt x="219602" y="128602"/>
                </a:lnTo>
                <a:lnTo>
                  <a:pt x="248627" y="128602"/>
                </a:lnTo>
                <a:lnTo>
                  <a:pt x="245096" y="125737"/>
                </a:lnTo>
                <a:close/>
              </a:path>
              <a:path w="321309" h="213360">
                <a:moveTo>
                  <a:pt x="248627" y="128602"/>
                </a:moveTo>
                <a:lnTo>
                  <a:pt x="219602" y="128602"/>
                </a:lnTo>
                <a:lnTo>
                  <a:pt x="229629" y="135424"/>
                </a:lnTo>
                <a:lnTo>
                  <a:pt x="239046" y="143038"/>
                </a:lnTo>
                <a:lnTo>
                  <a:pt x="247804" y="151403"/>
                </a:lnTo>
                <a:lnTo>
                  <a:pt x="255858" y="160478"/>
                </a:lnTo>
                <a:lnTo>
                  <a:pt x="248234" y="163728"/>
                </a:lnTo>
                <a:lnTo>
                  <a:pt x="240789" y="167357"/>
                </a:lnTo>
                <a:lnTo>
                  <a:pt x="233537" y="171359"/>
                </a:lnTo>
                <a:lnTo>
                  <a:pt x="226491" y="175727"/>
                </a:lnTo>
                <a:lnTo>
                  <a:pt x="265347" y="175727"/>
                </a:lnTo>
                <a:lnTo>
                  <a:pt x="266142" y="175321"/>
                </a:lnTo>
                <a:lnTo>
                  <a:pt x="290863" y="170687"/>
                </a:lnTo>
                <a:lnTo>
                  <a:pt x="313993" y="170687"/>
                </a:lnTo>
                <a:lnTo>
                  <a:pt x="320733" y="159789"/>
                </a:lnTo>
                <a:lnTo>
                  <a:pt x="309281" y="155345"/>
                </a:lnTo>
                <a:lnTo>
                  <a:pt x="308635" y="155223"/>
                </a:lnTo>
                <a:lnTo>
                  <a:pt x="273081" y="155223"/>
                </a:lnTo>
                <a:lnTo>
                  <a:pt x="262433" y="142068"/>
                </a:lnTo>
                <a:lnTo>
                  <a:pt x="250505" y="130126"/>
                </a:lnTo>
                <a:lnTo>
                  <a:pt x="248627" y="128602"/>
                </a:lnTo>
                <a:close/>
              </a:path>
              <a:path w="321309" h="213360">
                <a:moveTo>
                  <a:pt x="313993" y="170687"/>
                </a:moveTo>
                <a:lnTo>
                  <a:pt x="290863" y="170687"/>
                </a:lnTo>
                <a:lnTo>
                  <a:pt x="306248" y="172451"/>
                </a:lnTo>
                <a:lnTo>
                  <a:pt x="311691" y="174521"/>
                </a:lnTo>
                <a:lnTo>
                  <a:pt x="313993" y="170687"/>
                </a:lnTo>
                <a:close/>
              </a:path>
              <a:path w="321309" h="213360">
                <a:moveTo>
                  <a:pt x="285139" y="153032"/>
                </a:moveTo>
                <a:lnTo>
                  <a:pt x="273081" y="155223"/>
                </a:lnTo>
                <a:lnTo>
                  <a:pt x="308635" y="155223"/>
                </a:lnTo>
                <a:lnTo>
                  <a:pt x="297311" y="153083"/>
                </a:lnTo>
                <a:lnTo>
                  <a:pt x="285139" y="153032"/>
                </a:lnTo>
                <a:close/>
              </a:path>
              <a:path w="321309" h="213360">
                <a:moveTo>
                  <a:pt x="231153" y="115421"/>
                </a:moveTo>
                <a:lnTo>
                  <a:pt x="12487" y="115421"/>
                </a:lnTo>
                <a:lnTo>
                  <a:pt x="26061" y="116814"/>
                </a:lnTo>
                <a:lnTo>
                  <a:pt x="38949" y="120862"/>
                </a:lnTo>
                <a:lnTo>
                  <a:pt x="50771" y="127402"/>
                </a:lnTo>
                <a:lnTo>
                  <a:pt x="61144" y="136270"/>
                </a:lnTo>
                <a:lnTo>
                  <a:pt x="85680" y="125891"/>
                </a:lnTo>
                <a:lnTo>
                  <a:pt x="245096" y="125737"/>
                </a:lnTo>
                <a:lnTo>
                  <a:pt x="237399" y="119490"/>
                </a:lnTo>
                <a:lnTo>
                  <a:pt x="231153" y="115421"/>
                </a:lnTo>
                <a:close/>
              </a:path>
              <a:path w="321309" h="213360">
                <a:moveTo>
                  <a:pt x="95505" y="0"/>
                </a:moveTo>
                <a:lnTo>
                  <a:pt x="93744" y="11993"/>
                </a:lnTo>
                <a:lnTo>
                  <a:pt x="93349" y="25701"/>
                </a:lnTo>
                <a:lnTo>
                  <a:pt x="94026" y="34604"/>
                </a:lnTo>
                <a:lnTo>
                  <a:pt x="95941" y="46110"/>
                </a:lnTo>
                <a:lnTo>
                  <a:pt x="100844" y="60887"/>
                </a:lnTo>
                <a:lnTo>
                  <a:pt x="99036" y="60887"/>
                </a:lnTo>
                <a:lnTo>
                  <a:pt x="59256" y="64892"/>
                </a:lnTo>
                <a:lnTo>
                  <a:pt x="27913" y="79162"/>
                </a:lnTo>
                <a:lnTo>
                  <a:pt x="7372" y="94482"/>
                </a:lnTo>
                <a:lnTo>
                  <a:pt x="0" y="101637"/>
                </a:lnTo>
                <a:lnTo>
                  <a:pt x="775" y="106583"/>
                </a:lnTo>
                <a:lnTo>
                  <a:pt x="2074" y="111437"/>
                </a:lnTo>
                <a:lnTo>
                  <a:pt x="3875" y="116110"/>
                </a:lnTo>
                <a:lnTo>
                  <a:pt x="6724" y="115658"/>
                </a:lnTo>
                <a:lnTo>
                  <a:pt x="9602" y="115428"/>
                </a:lnTo>
                <a:lnTo>
                  <a:pt x="231153" y="115421"/>
                </a:lnTo>
                <a:lnTo>
                  <a:pt x="223219" y="110252"/>
                </a:lnTo>
                <a:lnTo>
                  <a:pt x="224424" y="108357"/>
                </a:lnTo>
                <a:lnTo>
                  <a:pt x="229417" y="99380"/>
                </a:lnTo>
                <a:lnTo>
                  <a:pt x="233120" y="89848"/>
                </a:lnTo>
                <a:lnTo>
                  <a:pt x="235488" y="79899"/>
                </a:lnTo>
                <a:lnTo>
                  <a:pt x="235560" y="79162"/>
                </a:lnTo>
                <a:lnTo>
                  <a:pt x="235238" y="60887"/>
                </a:lnTo>
                <a:lnTo>
                  <a:pt x="233607" y="49345"/>
                </a:lnTo>
                <a:lnTo>
                  <a:pt x="227519" y="37691"/>
                </a:lnTo>
                <a:lnTo>
                  <a:pt x="193422" y="37691"/>
                </a:lnTo>
                <a:lnTo>
                  <a:pt x="191211" y="34604"/>
                </a:lnTo>
                <a:lnTo>
                  <a:pt x="159194" y="11993"/>
                </a:lnTo>
                <a:lnTo>
                  <a:pt x="105421" y="363"/>
                </a:lnTo>
                <a:lnTo>
                  <a:pt x="95505" y="0"/>
                </a:lnTo>
                <a:close/>
              </a:path>
              <a:path w="321309" h="213360">
                <a:moveTo>
                  <a:pt x="210645" y="15650"/>
                </a:moveTo>
                <a:lnTo>
                  <a:pt x="205405" y="20407"/>
                </a:lnTo>
                <a:lnTo>
                  <a:pt x="200758" y="25701"/>
                </a:lnTo>
                <a:lnTo>
                  <a:pt x="196749" y="31481"/>
                </a:lnTo>
                <a:lnTo>
                  <a:pt x="193422" y="37691"/>
                </a:lnTo>
                <a:lnTo>
                  <a:pt x="227519" y="37691"/>
                </a:lnTo>
                <a:lnTo>
                  <a:pt x="224597" y="32095"/>
                </a:lnTo>
                <a:lnTo>
                  <a:pt x="215070" y="20129"/>
                </a:lnTo>
                <a:lnTo>
                  <a:pt x="210645" y="1565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2817" y="3103508"/>
            <a:ext cx="99695" cy="71755"/>
          </a:xfrm>
          <a:custGeom>
            <a:avLst/>
            <a:gdLst/>
            <a:ahLst/>
            <a:cxnLst/>
            <a:rect l="l" t="t" r="r" b="b"/>
            <a:pathLst>
              <a:path w="99694" h="71755">
                <a:moveTo>
                  <a:pt x="36423" y="0"/>
                </a:moveTo>
                <a:lnTo>
                  <a:pt x="18722" y="8799"/>
                </a:lnTo>
                <a:lnTo>
                  <a:pt x="6203" y="23207"/>
                </a:lnTo>
                <a:lnTo>
                  <a:pt x="0" y="41259"/>
                </a:lnTo>
                <a:lnTo>
                  <a:pt x="1243" y="60995"/>
                </a:lnTo>
                <a:lnTo>
                  <a:pt x="2190" y="64549"/>
                </a:lnTo>
                <a:lnTo>
                  <a:pt x="3540" y="67987"/>
                </a:lnTo>
                <a:lnTo>
                  <a:pt x="5248" y="71247"/>
                </a:lnTo>
                <a:lnTo>
                  <a:pt x="20577" y="68921"/>
                </a:lnTo>
                <a:lnTo>
                  <a:pt x="45997" y="64327"/>
                </a:lnTo>
                <a:lnTo>
                  <a:pt x="64041" y="60351"/>
                </a:lnTo>
                <a:lnTo>
                  <a:pt x="81921" y="55706"/>
                </a:lnTo>
                <a:lnTo>
                  <a:pt x="99619" y="50398"/>
                </a:lnTo>
                <a:lnTo>
                  <a:pt x="99072" y="41259"/>
                </a:lnTo>
                <a:lnTo>
                  <a:pt x="97990" y="35464"/>
                </a:lnTo>
                <a:lnTo>
                  <a:pt x="95514" y="28376"/>
                </a:lnTo>
                <a:lnTo>
                  <a:pt x="92152" y="22054"/>
                </a:lnTo>
                <a:lnTo>
                  <a:pt x="86630" y="22054"/>
                </a:lnTo>
                <a:lnTo>
                  <a:pt x="72534" y="20635"/>
                </a:lnTo>
                <a:lnTo>
                  <a:pt x="59185" y="16363"/>
                </a:lnTo>
                <a:lnTo>
                  <a:pt x="47006" y="9422"/>
                </a:lnTo>
                <a:lnTo>
                  <a:pt x="36423" y="0"/>
                </a:lnTo>
                <a:close/>
              </a:path>
              <a:path w="99694" h="71755">
                <a:moveTo>
                  <a:pt x="91969" y="21710"/>
                </a:moveTo>
                <a:lnTo>
                  <a:pt x="90074" y="21796"/>
                </a:lnTo>
                <a:lnTo>
                  <a:pt x="88266" y="22054"/>
                </a:lnTo>
                <a:lnTo>
                  <a:pt x="92152" y="22054"/>
                </a:lnTo>
                <a:lnTo>
                  <a:pt x="91969" y="2171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9852" y="3024938"/>
            <a:ext cx="92075" cy="97155"/>
          </a:xfrm>
          <a:custGeom>
            <a:avLst/>
            <a:gdLst/>
            <a:ahLst/>
            <a:cxnLst/>
            <a:rect l="l" t="t" r="r" b="b"/>
            <a:pathLst>
              <a:path w="92075" h="97155">
                <a:moveTo>
                  <a:pt x="32318" y="0"/>
                </a:moveTo>
                <a:lnTo>
                  <a:pt x="439" y="36355"/>
                </a:lnTo>
                <a:lnTo>
                  <a:pt x="0" y="57360"/>
                </a:lnTo>
                <a:lnTo>
                  <a:pt x="7882" y="75605"/>
                </a:lnTo>
                <a:lnTo>
                  <a:pt x="16787" y="85376"/>
                </a:lnTo>
                <a:lnTo>
                  <a:pt x="27740" y="92379"/>
                </a:lnTo>
                <a:lnTo>
                  <a:pt x="40127" y="96323"/>
                </a:lnTo>
                <a:lnTo>
                  <a:pt x="53331" y="96920"/>
                </a:lnTo>
                <a:lnTo>
                  <a:pt x="57093" y="91690"/>
                </a:lnTo>
                <a:lnTo>
                  <a:pt x="61340" y="86867"/>
                </a:lnTo>
                <a:lnTo>
                  <a:pt x="91568" y="69179"/>
                </a:lnTo>
                <a:lnTo>
                  <a:pt x="88367" y="61339"/>
                </a:lnTo>
                <a:lnTo>
                  <a:pt x="86196" y="53187"/>
                </a:lnTo>
                <a:lnTo>
                  <a:pt x="85074" y="44826"/>
                </a:lnTo>
                <a:lnTo>
                  <a:pt x="85023" y="36355"/>
                </a:lnTo>
                <a:lnTo>
                  <a:pt x="70916" y="33304"/>
                </a:lnTo>
                <a:lnTo>
                  <a:pt x="36969" y="8012"/>
                </a:lnTo>
                <a:lnTo>
                  <a:pt x="33667" y="2778"/>
                </a:lnTo>
                <a:lnTo>
                  <a:pt x="32318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188" y="3116775"/>
            <a:ext cx="85090" cy="71755"/>
          </a:xfrm>
          <a:custGeom>
            <a:avLst/>
            <a:gdLst/>
            <a:ahLst/>
            <a:cxnLst/>
            <a:rect l="l" t="t" r="r" b="b"/>
            <a:pathLst>
              <a:path w="85090" h="71755">
                <a:moveTo>
                  <a:pt x="35912" y="0"/>
                </a:moveTo>
                <a:lnTo>
                  <a:pt x="18192" y="8839"/>
                </a:lnTo>
                <a:lnTo>
                  <a:pt x="5670" y="23287"/>
                </a:lnTo>
                <a:lnTo>
                  <a:pt x="0" y="39855"/>
                </a:lnTo>
                <a:lnTo>
                  <a:pt x="24" y="49881"/>
                </a:lnTo>
                <a:lnTo>
                  <a:pt x="747" y="61146"/>
                </a:lnTo>
                <a:lnTo>
                  <a:pt x="1716" y="64742"/>
                </a:lnTo>
                <a:lnTo>
                  <a:pt x="3079" y="68217"/>
                </a:lnTo>
                <a:lnTo>
                  <a:pt x="4823" y="71505"/>
                </a:lnTo>
                <a:lnTo>
                  <a:pt x="25212" y="71336"/>
                </a:lnTo>
                <a:lnTo>
                  <a:pt x="45407" y="70859"/>
                </a:lnTo>
                <a:lnTo>
                  <a:pt x="65375" y="70124"/>
                </a:lnTo>
                <a:lnTo>
                  <a:pt x="85086" y="69179"/>
                </a:lnTo>
                <a:lnTo>
                  <a:pt x="81564" y="59714"/>
                </a:lnTo>
                <a:lnTo>
                  <a:pt x="79528" y="49881"/>
                </a:lnTo>
                <a:lnTo>
                  <a:pt x="79001" y="39855"/>
                </a:lnTo>
                <a:lnTo>
                  <a:pt x="80005" y="29808"/>
                </a:lnTo>
                <a:lnTo>
                  <a:pt x="80514" y="27159"/>
                </a:lnTo>
                <a:lnTo>
                  <a:pt x="81986" y="21968"/>
                </a:lnTo>
                <a:lnTo>
                  <a:pt x="69012" y="19962"/>
                </a:lnTo>
                <a:lnTo>
                  <a:pt x="56785" y="15526"/>
                </a:lnTo>
                <a:lnTo>
                  <a:pt x="45640" y="8818"/>
                </a:lnTo>
                <a:lnTo>
                  <a:pt x="35912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0161" y="3109452"/>
            <a:ext cx="90170" cy="76200"/>
          </a:xfrm>
          <a:custGeom>
            <a:avLst/>
            <a:gdLst/>
            <a:ahLst/>
            <a:cxnLst/>
            <a:rect l="l" t="t" r="r" b="b"/>
            <a:pathLst>
              <a:path w="90169" h="76200">
                <a:moveTo>
                  <a:pt x="41334" y="0"/>
                </a:moveTo>
                <a:lnTo>
                  <a:pt x="7232" y="22571"/>
                </a:lnTo>
                <a:lnTo>
                  <a:pt x="0" y="58149"/>
                </a:lnTo>
                <a:lnTo>
                  <a:pt x="6887" y="76071"/>
                </a:lnTo>
                <a:lnTo>
                  <a:pt x="28531" y="74492"/>
                </a:lnTo>
                <a:lnTo>
                  <a:pt x="49634" y="72615"/>
                </a:lnTo>
                <a:lnTo>
                  <a:pt x="70140" y="70462"/>
                </a:lnTo>
                <a:lnTo>
                  <a:pt x="89991" y="68059"/>
                </a:lnTo>
                <a:lnTo>
                  <a:pt x="86562" y="56939"/>
                </a:lnTo>
                <a:lnTo>
                  <a:pt x="85096" y="45479"/>
                </a:lnTo>
                <a:lnTo>
                  <a:pt x="85604" y="33938"/>
                </a:lnTo>
                <a:lnTo>
                  <a:pt x="88097" y="22571"/>
                </a:lnTo>
                <a:lnTo>
                  <a:pt x="74886" y="20526"/>
                </a:lnTo>
                <a:lnTo>
                  <a:pt x="62455" y="15970"/>
                </a:lnTo>
                <a:lnTo>
                  <a:pt x="51154" y="9071"/>
                </a:lnTo>
                <a:lnTo>
                  <a:pt x="41334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1901" y="3014876"/>
            <a:ext cx="87630" cy="100330"/>
          </a:xfrm>
          <a:custGeom>
            <a:avLst/>
            <a:gdLst/>
            <a:ahLst/>
            <a:cxnLst/>
            <a:rect l="l" t="t" r="r" b="b"/>
            <a:pathLst>
              <a:path w="87630" h="100330">
                <a:moveTo>
                  <a:pt x="50956" y="0"/>
                </a:moveTo>
                <a:lnTo>
                  <a:pt x="32064" y="3313"/>
                </a:lnTo>
                <a:lnTo>
                  <a:pt x="15311" y="13996"/>
                </a:lnTo>
                <a:lnTo>
                  <a:pt x="4013" y="30347"/>
                </a:lnTo>
                <a:lnTo>
                  <a:pt x="0" y="49110"/>
                </a:lnTo>
                <a:lnTo>
                  <a:pt x="3311" y="68010"/>
                </a:lnTo>
                <a:lnTo>
                  <a:pt x="32423" y="96901"/>
                </a:lnTo>
                <a:lnTo>
                  <a:pt x="54279" y="99917"/>
                </a:lnTo>
                <a:lnTo>
                  <a:pt x="58054" y="94700"/>
                </a:lnTo>
                <a:lnTo>
                  <a:pt x="62304" y="89881"/>
                </a:lnTo>
                <a:lnTo>
                  <a:pt x="87263" y="73813"/>
                </a:lnTo>
                <a:lnTo>
                  <a:pt x="83086" y="63759"/>
                </a:lnTo>
                <a:lnTo>
                  <a:pt x="80610" y="53229"/>
                </a:lnTo>
                <a:lnTo>
                  <a:pt x="79867" y="42437"/>
                </a:lnTo>
                <a:lnTo>
                  <a:pt x="80890" y="31599"/>
                </a:lnTo>
                <a:lnTo>
                  <a:pt x="81916" y="25978"/>
                </a:lnTo>
                <a:lnTo>
                  <a:pt x="83653" y="20507"/>
                </a:lnTo>
                <a:lnTo>
                  <a:pt x="86057" y="15317"/>
                </a:lnTo>
                <a:lnTo>
                  <a:pt x="69712" y="4015"/>
                </a:lnTo>
                <a:lnTo>
                  <a:pt x="50956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404" y="3028814"/>
            <a:ext cx="83820" cy="100965"/>
          </a:xfrm>
          <a:custGeom>
            <a:avLst/>
            <a:gdLst/>
            <a:ahLst/>
            <a:cxnLst/>
            <a:rect l="l" t="t" r="r" b="b"/>
            <a:pathLst>
              <a:path w="83820" h="100964">
                <a:moveTo>
                  <a:pt x="49001" y="0"/>
                </a:moveTo>
                <a:lnTo>
                  <a:pt x="33372" y="1589"/>
                </a:lnTo>
                <a:lnTo>
                  <a:pt x="19344" y="7810"/>
                </a:lnTo>
                <a:lnTo>
                  <a:pt x="7894" y="18030"/>
                </a:lnTo>
                <a:lnTo>
                  <a:pt x="0" y="31617"/>
                </a:lnTo>
                <a:lnTo>
                  <a:pt x="8869" y="41346"/>
                </a:lnTo>
                <a:lnTo>
                  <a:pt x="17040" y="51650"/>
                </a:lnTo>
                <a:lnTo>
                  <a:pt x="37695" y="86889"/>
                </a:lnTo>
                <a:lnTo>
                  <a:pt x="43489" y="100280"/>
                </a:lnTo>
                <a:lnTo>
                  <a:pt x="45872" y="100409"/>
                </a:lnTo>
                <a:lnTo>
                  <a:pt x="50637" y="100280"/>
                </a:lnTo>
                <a:lnTo>
                  <a:pt x="57217" y="91830"/>
                </a:lnTo>
                <a:lnTo>
                  <a:pt x="65035" y="84617"/>
                </a:lnTo>
                <a:lnTo>
                  <a:pt x="73921" y="78774"/>
                </a:lnTo>
                <a:lnTo>
                  <a:pt x="83707" y="74434"/>
                </a:lnTo>
                <a:lnTo>
                  <a:pt x="78664" y="61456"/>
                </a:lnTo>
                <a:lnTo>
                  <a:pt x="77035" y="51650"/>
                </a:lnTo>
                <a:lnTo>
                  <a:pt x="77580" y="31617"/>
                </a:lnTo>
                <a:lnTo>
                  <a:pt x="80348" y="20590"/>
                </a:lnTo>
                <a:lnTo>
                  <a:pt x="71479" y="17144"/>
                </a:lnTo>
                <a:lnTo>
                  <a:pt x="63219" y="12513"/>
                </a:lnTo>
                <a:lnTo>
                  <a:pt x="55686" y="6772"/>
                </a:lnTo>
                <a:lnTo>
                  <a:pt x="49001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5613" y="2935140"/>
            <a:ext cx="86360" cy="99060"/>
          </a:xfrm>
          <a:custGeom>
            <a:avLst/>
            <a:gdLst/>
            <a:ahLst/>
            <a:cxnLst/>
            <a:rect l="l" t="t" r="r" b="b"/>
            <a:pathLst>
              <a:path w="86359" h="99060">
                <a:moveTo>
                  <a:pt x="50543" y="0"/>
                </a:moveTo>
                <a:lnTo>
                  <a:pt x="31680" y="3473"/>
                </a:lnTo>
                <a:lnTo>
                  <a:pt x="15018" y="14300"/>
                </a:lnTo>
                <a:lnTo>
                  <a:pt x="3856" y="30745"/>
                </a:lnTo>
                <a:lnTo>
                  <a:pt x="0" y="49542"/>
                </a:lnTo>
                <a:lnTo>
                  <a:pt x="3471" y="68413"/>
                </a:lnTo>
                <a:lnTo>
                  <a:pt x="31515" y="96548"/>
                </a:lnTo>
                <a:lnTo>
                  <a:pt x="38148" y="98671"/>
                </a:lnTo>
                <a:lnTo>
                  <a:pt x="42605" y="91944"/>
                </a:lnTo>
                <a:lnTo>
                  <a:pt x="48274" y="86107"/>
                </a:lnTo>
                <a:lnTo>
                  <a:pt x="54855" y="81441"/>
                </a:lnTo>
                <a:lnTo>
                  <a:pt x="59778" y="78160"/>
                </a:lnTo>
                <a:lnTo>
                  <a:pt x="65103" y="75525"/>
                </a:lnTo>
                <a:lnTo>
                  <a:pt x="70701" y="73601"/>
                </a:lnTo>
                <a:lnTo>
                  <a:pt x="69183" y="57923"/>
                </a:lnTo>
                <a:lnTo>
                  <a:pt x="71296" y="42522"/>
                </a:lnTo>
                <a:lnTo>
                  <a:pt x="76878" y="28014"/>
                </a:lnTo>
                <a:lnTo>
                  <a:pt x="85772" y="15018"/>
                </a:lnTo>
                <a:lnTo>
                  <a:pt x="69332" y="3856"/>
                </a:lnTo>
                <a:lnTo>
                  <a:pt x="50543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023" y="4311396"/>
            <a:ext cx="894588" cy="827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" y="6035039"/>
            <a:ext cx="819912" cy="821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37208" y="6242405"/>
            <a:ext cx="5809615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04587A"/>
                </a:solidFill>
                <a:latin typeface="Segoe UI"/>
                <a:cs typeface="Segoe UI"/>
              </a:rPr>
              <a:t>Technical </a:t>
            </a: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Assistance – </a:t>
            </a:r>
            <a:r>
              <a:rPr sz="1600" b="1" dirty="0">
                <a:solidFill>
                  <a:srgbClr val="04587A"/>
                </a:solidFill>
                <a:latin typeface="Segoe UI"/>
                <a:cs typeface="Segoe UI"/>
              </a:rPr>
              <a:t>SBA,E-Commerce, </a:t>
            </a: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Business</a:t>
            </a: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Consulting</a:t>
            </a:r>
            <a:endParaRPr sz="1600">
              <a:latin typeface="Segoe UI"/>
              <a:cs typeface="Segoe UI"/>
            </a:endParaRPr>
          </a:p>
          <a:p>
            <a:pPr marL="40005">
              <a:lnSpc>
                <a:spcPct val="100000"/>
              </a:lnSpc>
              <a:spcBef>
                <a:spcPts val="260"/>
              </a:spcBef>
            </a:pP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538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applications assisted with </a:t>
            </a: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services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totaling</a:t>
            </a:r>
            <a:r>
              <a:rPr sz="1400" b="0" i="1" spc="-30" dirty="0">
                <a:solidFill>
                  <a:srgbClr val="04587A"/>
                </a:solidFill>
                <a:latin typeface="Segoe UI Light"/>
                <a:cs typeface="Segoe UI Light"/>
              </a:rPr>
              <a:t>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$537,668</a:t>
            </a:r>
            <a:endParaRPr sz="1400">
              <a:latin typeface="Segoe UI Light"/>
              <a:cs typeface="Segoe U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21078" y="1125473"/>
            <a:ext cx="7807325" cy="479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Small </a:t>
            </a: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Business Emergency </a:t>
            </a: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Assistance Grant</a:t>
            </a:r>
            <a:r>
              <a:rPr sz="1600" b="1" spc="-30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Program</a:t>
            </a:r>
            <a:endParaRPr sz="1600">
              <a:latin typeface="Segoe UI"/>
              <a:cs typeface="Segoe UI"/>
            </a:endParaRPr>
          </a:p>
          <a:p>
            <a:pPr marL="56515">
              <a:lnSpc>
                <a:spcPct val="100000"/>
              </a:lnSpc>
              <a:spcBef>
                <a:spcPts val="95"/>
              </a:spcBef>
            </a:pP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43,777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applications approved </a:t>
            </a: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for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$213.6 million in</a:t>
            </a:r>
            <a:r>
              <a:rPr sz="1400" b="0" i="1" spc="-15" dirty="0">
                <a:solidFill>
                  <a:srgbClr val="04587A"/>
                </a:solidFill>
                <a:latin typeface="Segoe UI Light"/>
                <a:cs typeface="Segoe UI Light"/>
              </a:rPr>
              <a:t> </a:t>
            </a: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grants</a:t>
            </a:r>
            <a:endParaRPr sz="1400">
              <a:latin typeface="Segoe UI Light"/>
              <a:cs typeface="Segoe UI Light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  <a:spcBef>
                <a:spcPts val="1330"/>
              </a:spcBef>
            </a:pP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Small </a:t>
            </a: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Business Emergency </a:t>
            </a: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Assistance </a:t>
            </a: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Loan</a:t>
            </a:r>
            <a:r>
              <a:rPr sz="1600" b="1" spc="-35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Program</a:t>
            </a:r>
            <a:endParaRPr sz="1600">
              <a:latin typeface="Segoe UI"/>
              <a:cs typeface="Segoe UI"/>
            </a:endParaRPr>
          </a:p>
          <a:p>
            <a:pPr marL="28575">
              <a:lnSpc>
                <a:spcPct val="100000"/>
              </a:lnSpc>
              <a:spcBef>
                <a:spcPts val="170"/>
              </a:spcBef>
            </a:pP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151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applications approved </a:t>
            </a: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for nearly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$10.4 million in</a:t>
            </a:r>
            <a:r>
              <a:rPr sz="1400" b="0" i="1" spc="-25" dirty="0">
                <a:solidFill>
                  <a:srgbClr val="04587A"/>
                </a:solidFill>
                <a:latin typeface="Segoe UI Light"/>
                <a:cs typeface="Segoe UI Light"/>
              </a:rPr>
              <a:t>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loans</a:t>
            </a:r>
            <a:endParaRPr sz="1400">
              <a:latin typeface="Segoe UI Light"/>
              <a:cs typeface="Segoe U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</a:pP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Sustain and </a:t>
            </a:r>
            <a:r>
              <a:rPr sz="1600" b="1" spc="5" dirty="0">
                <a:solidFill>
                  <a:srgbClr val="04587A"/>
                </a:solidFill>
                <a:latin typeface="Segoe UI"/>
                <a:cs typeface="Segoe UI"/>
              </a:rPr>
              <a:t>Serve</a:t>
            </a:r>
            <a:r>
              <a:rPr sz="1600" b="1" spc="-100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NJ</a:t>
            </a:r>
            <a:endParaRPr sz="1600">
              <a:latin typeface="Segoe UI"/>
              <a:cs typeface="Segoe UI"/>
            </a:endParaRPr>
          </a:p>
          <a:p>
            <a:pPr marL="19050">
              <a:lnSpc>
                <a:spcPct val="100000"/>
              </a:lnSpc>
              <a:spcBef>
                <a:spcPts val="60"/>
              </a:spcBef>
            </a:pP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$14 </a:t>
            </a:r>
            <a:r>
              <a:rPr sz="1400" b="0" i="1" spc="-10" dirty="0">
                <a:solidFill>
                  <a:srgbClr val="04587A"/>
                </a:solidFill>
                <a:latin typeface="Segoe UI Light"/>
                <a:cs typeface="Segoe UI Light"/>
              </a:rPr>
              <a:t>million </a:t>
            </a: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to support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purchases of 1.5 </a:t>
            </a:r>
            <a:r>
              <a:rPr sz="1400" b="0" i="1" spc="-10" dirty="0">
                <a:solidFill>
                  <a:srgbClr val="04587A"/>
                </a:solidFill>
                <a:latin typeface="Segoe UI Light"/>
                <a:cs typeface="Segoe UI Light"/>
              </a:rPr>
              <a:t>million</a:t>
            </a:r>
            <a:r>
              <a:rPr sz="1400" b="0" i="1" spc="-25" dirty="0">
                <a:solidFill>
                  <a:srgbClr val="04587A"/>
                </a:solidFill>
                <a:latin typeface="Segoe UI Light"/>
                <a:cs typeface="Segoe UI Light"/>
              </a:rPr>
              <a:t> </a:t>
            </a: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meals</a:t>
            </a:r>
            <a:endParaRPr sz="1400">
              <a:latin typeface="Segoe UI Light"/>
              <a:cs typeface="Segoe U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Small and Micro Business PPE </a:t>
            </a:r>
            <a:r>
              <a:rPr sz="1600" b="1" dirty="0">
                <a:solidFill>
                  <a:srgbClr val="04587A"/>
                </a:solidFill>
                <a:latin typeface="Segoe UI"/>
                <a:cs typeface="Segoe UI"/>
              </a:rPr>
              <a:t>Access</a:t>
            </a:r>
            <a:r>
              <a:rPr sz="1600" b="1" spc="-95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Program</a:t>
            </a:r>
            <a:endParaRPr sz="1600">
              <a:latin typeface="Segoe UI"/>
              <a:cs typeface="Segoe UI"/>
            </a:endParaRPr>
          </a:p>
          <a:p>
            <a:pPr marL="13335">
              <a:lnSpc>
                <a:spcPct val="100000"/>
              </a:lnSpc>
              <a:spcBef>
                <a:spcPts val="200"/>
              </a:spcBef>
            </a:pP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11,190 businesses approved </a:t>
            </a: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for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more </a:t>
            </a: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than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$9.5 million in</a:t>
            </a:r>
            <a:r>
              <a:rPr sz="1400" b="0" i="1" spc="25" dirty="0">
                <a:solidFill>
                  <a:srgbClr val="04587A"/>
                </a:solidFill>
                <a:latin typeface="Segoe UI Light"/>
                <a:cs typeface="Segoe UI Light"/>
              </a:rPr>
              <a:t>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discounts</a:t>
            </a:r>
            <a:endParaRPr sz="1400">
              <a:latin typeface="Segoe UI Light"/>
              <a:cs typeface="Segoe U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9050">
              <a:lnSpc>
                <a:spcPts val="1855"/>
              </a:lnSpc>
            </a:pP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Programs </a:t>
            </a: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to </a:t>
            </a: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Mobilize </a:t>
            </a: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Capital </a:t>
            </a: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to </a:t>
            </a: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Micro, Small, &amp; Medium Sized Businesses</a:t>
            </a:r>
            <a:r>
              <a:rPr sz="1600" b="1" spc="45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(CDFIs)</a:t>
            </a:r>
            <a:endParaRPr sz="1600">
              <a:latin typeface="Segoe UI"/>
              <a:cs typeface="Segoe UI"/>
            </a:endParaRPr>
          </a:p>
          <a:p>
            <a:pPr marL="28575">
              <a:lnSpc>
                <a:spcPts val="1614"/>
              </a:lnSpc>
            </a:pP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291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applications approved </a:t>
            </a: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for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$7.3 million in</a:t>
            </a:r>
            <a:r>
              <a:rPr sz="1400" b="0" i="1" spc="5" dirty="0">
                <a:solidFill>
                  <a:srgbClr val="04587A"/>
                </a:solidFill>
                <a:latin typeface="Segoe UI Light"/>
                <a:cs typeface="Segoe UI Light"/>
              </a:rPr>
              <a:t>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loans</a:t>
            </a:r>
            <a:endParaRPr sz="1400">
              <a:latin typeface="Segoe UI Light"/>
              <a:cs typeface="Segoe U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1814"/>
              </a:lnSpc>
            </a:pP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Entrepreneur </a:t>
            </a:r>
            <a:r>
              <a:rPr sz="1600" b="1" dirty="0">
                <a:solidFill>
                  <a:srgbClr val="04587A"/>
                </a:solidFill>
                <a:latin typeface="Segoe UI"/>
                <a:cs typeface="Segoe UI"/>
              </a:rPr>
              <a:t>Support</a:t>
            </a:r>
            <a:r>
              <a:rPr sz="1600" b="1" spc="-5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04587A"/>
                </a:solidFill>
                <a:latin typeface="Segoe UI"/>
                <a:cs typeface="Segoe UI"/>
              </a:rPr>
              <a:t>Program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ts val="1575"/>
              </a:lnSpc>
            </a:pP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13 companies </a:t>
            </a: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– 47 Investors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approved </a:t>
            </a: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for guarantees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totaling $2 </a:t>
            </a:r>
            <a:r>
              <a:rPr sz="1400" b="0" i="1" spc="-10" dirty="0">
                <a:solidFill>
                  <a:srgbClr val="04587A"/>
                </a:solidFill>
                <a:latin typeface="Segoe UI Light"/>
                <a:cs typeface="Segoe UI Light"/>
              </a:rPr>
              <a:t>million</a:t>
            </a:r>
            <a:r>
              <a:rPr sz="1400" b="0" i="1" spc="5" dirty="0">
                <a:solidFill>
                  <a:srgbClr val="04587A"/>
                </a:solidFill>
                <a:latin typeface="Segoe UI Light"/>
                <a:cs typeface="Segoe UI Light"/>
              </a:rPr>
              <a:t> </a:t>
            </a:r>
            <a:r>
              <a:rPr sz="1400" b="0" i="1" dirty="0">
                <a:solidFill>
                  <a:srgbClr val="04587A"/>
                </a:solidFill>
                <a:latin typeface="Segoe UI Light"/>
                <a:cs typeface="Segoe UI Light"/>
              </a:rPr>
              <a:t>supporting</a:t>
            </a:r>
            <a:endParaRPr sz="14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</a:pP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investment totaling $2.5</a:t>
            </a:r>
            <a:r>
              <a:rPr sz="1400" b="0" i="1" spc="-50" dirty="0">
                <a:solidFill>
                  <a:srgbClr val="04587A"/>
                </a:solidFill>
                <a:latin typeface="Segoe UI Light"/>
                <a:cs typeface="Segoe UI Light"/>
              </a:rPr>
              <a:t> </a:t>
            </a:r>
            <a:r>
              <a:rPr sz="1400" b="0" i="1" spc="-5" dirty="0">
                <a:solidFill>
                  <a:srgbClr val="04587A"/>
                </a:solidFill>
                <a:latin typeface="Segoe UI Light"/>
                <a:cs typeface="Segoe UI Light"/>
              </a:rPr>
              <a:t>million</a:t>
            </a:r>
            <a:endParaRPr sz="1400">
              <a:latin typeface="Segoe UI Light"/>
              <a:cs typeface="Segoe U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2831" y="5285525"/>
            <a:ext cx="718820" cy="614680"/>
          </a:xfrm>
          <a:custGeom>
            <a:avLst/>
            <a:gdLst/>
            <a:ahLst/>
            <a:cxnLst/>
            <a:rect l="l" t="t" r="r" b="b"/>
            <a:pathLst>
              <a:path w="718819" h="614679">
                <a:moveTo>
                  <a:pt x="652214" y="520708"/>
                </a:moveTo>
                <a:lnTo>
                  <a:pt x="66166" y="520708"/>
                </a:lnTo>
                <a:lnTo>
                  <a:pt x="66166" y="537780"/>
                </a:lnTo>
                <a:lnTo>
                  <a:pt x="0" y="580459"/>
                </a:lnTo>
                <a:lnTo>
                  <a:pt x="0" y="614603"/>
                </a:lnTo>
                <a:lnTo>
                  <a:pt x="718381" y="614603"/>
                </a:lnTo>
                <a:lnTo>
                  <a:pt x="718381" y="580459"/>
                </a:lnTo>
                <a:lnTo>
                  <a:pt x="652214" y="537780"/>
                </a:lnTo>
                <a:lnTo>
                  <a:pt x="652214" y="520708"/>
                </a:lnTo>
                <a:close/>
              </a:path>
              <a:path w="718819" h="614679">
                <a:moveTo>
                  <a:pt x="160690" y="230489"/>
                </a:moveTo>
                <a:lnTo>
                  <a:pt x="103976" y="230489"/>
                </a:lnTo>
                <a:lnTo>
                  <a:pt x="103976" y="520708"/>
                </a:lnTo>
                <a:lnTo>
                  <a:pt x="160690" y="520708"/>
                </a:lnTo>
                <a:lnTo>
                  <a:pt x="160690" y="230489"/>
                </a:lnTo>
                <a:close/>
              </a:path>
              <a:path w="718819" h="614679">
                <a:moveTo>
                  <a:pt x="274119" y="230489"/>
                </a:moveTo>
                <a:lnTo>
                  <a:pt x="217404" y="230489"/>
                </a:lnTo>
                <a:lnTo>
                  <a:pt x="217404" y="520708"/>
                </a:lnTo>
                <a:lnTo>
                  <a:pt x="274119" y="520708"/>
                </a:lnTo>
                <a:lnTo>
                  <a:pt x="274119" y="230489"/>
                </a:lnTo>
                <a:close/>
              </a:path>
              <a:path w="718819" h="614679">
                <a:moveTo>
                  <a:pt x="387547" y="230489"/>
                </a:moveTo>
                <a:lnTo>
                  <a:pt x="330833" y="230489"/>
                </a:lnTo>
                <a:lnTo>
                  <a:pt x="330833" y="520708"/>
                </a:lnTo>
                <a:lnTo>
                  <a:pt x="387547" y="520708"/>
                </a:lnTo>
                <a:lnTo>
                  <a:pt x="387547" y="230489"/>
                </a:lnTo>
                <a:close/>
              </a:path>
              <a:path w="718819" h="614679">
                <a:moveTo>
                  <a:pt x="500976" y="230489"/>
                </a:moveTo>
                <a:lnTo>
                  <a:pt x="444262" y="230489"/>
                </a:lnTo>
                <a:lnTo>
                  <a:pt x="444262" y="520708"/>
                </a:lnTo>
                <a:lnTo>
                  <a:pt x="500976" y="520708"/>
                </a:lnTo>
                <a:lnTo>
                  <a:pt x="500976" y="230489"/>
                </a:lnTo>
                <a:close/>
              </a:path>
              <a:path w="718819" h="614679">
                <a:moveTo>
                  <a:pt x="614405" y="230489"/>
                </a:moveTo>
                <a:lnTo>
                  <a:pt x="557690" y="230489"/>
                </a:lnTo>
                <a:lnTo>
                  <a:pt x="557690" y="520708"/>
                </a:lnTo>
                <a:lnTo>
                  <a:pt x="614405" y="520708"/>
                </a:lnTo>
                <a:lnTo>
                  <a:pt x="614405" y="230489"/>
                </a:lnTo>
                <a:close/>
              </a:path>
              <a:path w="718819" h="614679">
                <a:moveTo>
                  <a:pt x="652214" y="213417"/>
                </a:moveTo>
                <a:lnTo>
                  <a:pt x="66166" y="213417"/>
                </a:lnTo>
                <a:lnTo>
                  <a:pt x="66166" y="230489"/>
                </a:lnTo>
                <a:lnTo>
                  <a:pt x="652214" y="230489"/>
                </a:lnTo>
                <a:lnTo>
                  <a:pt x="652214" y="213417"/>
                </a:lnTo>
                <a:close/>
              </a:path>
              <a:path w="718819" h="614679">
                <a:moveTo>
                  <a:pt x="680571" y="162202"/>
                </a:moveTo>
                <a:lnTo>
                  <a:pt x="37809" y="162202"/>
                </a:lnTo>
                <a:lnTo>
                  <a:pt x="37809" y="213417"/>
                </a:lnTo>
                <a:lnTo>
                  <a:pt x="680571" y="213417"/>
                </a:lnTo>
                <a:lnTo>
                  <a:pt x="680571" y="162202"/>
                </a:lnTo>
                <a:close/>
              </a:path>
              <a:path w="718819" h="614679">
                <a:moveTo>
                  <a:pt x="359190" y="0"/>
                </a:moveTo>
                <a:lnTo>
                  <a:pt x="66166" y="162202"/>
                </a:lnTo>
                <a:lnTo>
                  <a:pt x="652214" y="162202"/>
                </a:lnTo>
                <a:lnTo>
                  <a:pt x="621374" y="145130"/>
                </a:lnTo>
                <a:lnTo>
                  <a:pt x="349738" y="145130"/>
                </a:lnTo>
                <a:lnTo>
                  <a:pt x="335057" y="142436"/>
                </a:lnTo>
                <a:lnTo>
                  <a:pt x="323035" y="135101"/>
                </a:lnTo>
                <a:lnTo>
                  <a:pt x="314912" y="124244"/>
                </a:lnTo>
                <a:lnTo>
                  <a:pt x="311928" y="110987"/>
                </a:lnTo>
                <a:lnTo>
                  <a:pt x="314912" y="97730"/>
                </a:lnTo>
                <a:lnTo>
                  <a:pt x="323035" y="86873"/>
                </a:lnTo>
                <a:lnTo>
                  <a:pt x="335057" y="79538"/>
                </a:lnTo>
                <a:lnTo>
                  <a:pt x="349738" y="76844"/>
                </a:lnTo>
                <a:lnTo>
                  <a:pt x="498011" y="76844"/>
                </a:lnTo>
                <a:lnTo>
                  <a:pt x="359190" y="0"/>
                </a:lnTo>
                <a:close/>
              </a:path>
              <a:path w="718819" h="614679">
                <a:moveTo>
                  <a:pt x="498011" y="76844"/>
                </a:moveTo>
                <a:lnTo>
                  <a:pt x="349738" y="76844"/>
                </a:lnTo>
                <a:lnTo>
                  <a:pt x="364418" y="79538"/>
                </a:lnTo>
                <a:lnTo>
                  <a:pt x="376441" y="86873"/>
                </a:lnTo>
                <a:lnTo>
                  <a:pt x="384564" y="97730"/>
                </a:lnTo>
                <a:lnTo>
                  <a:pt x="387547" y="110987"/>
                </a:lnTo>
                <a:lnTo>
                  <a:pt x="384564" y="124244"/>
                </a:lnTo>
                <a:lnTo>
                  <a:pt x="376441" y="135101"/>
                </a:lnTo>
                <a:lnTo>
                  <a:pt x="364418" y="142436"/>
                </a:lnTo>
                <a:lnTo>
                  <a:pt x="349738" y="145130"/>
                </a:lnTo>
                <a:lnTo>
                  <a:pt x="621374" y="145130"/>
                </a:lnTo>
                <a:lnTo>
                  <a:pt x="498011" y="76844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964691" y="1677923"/>
            <a:ext cx="8769096" cy="4760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B424E65-CD71-4882-81FC-DF0119C2DC0B}"/>
              </a:ext>
            </a:extLst>
          </p:cNvPr>
          <p:cNvSpPr/>
          <p:nvPr/>
        </p:nvSpPr>
        <p:spPr>
          <a:xfrm>
            <a:off x="932265" y="1669540"/>
            <a:ext cx="8769096" cy="4760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493669" y="1340801"/>
            <a:ext cx="9331452" cy="5155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048" y="656335"/>
            <a:ext cx="737235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solidFill>
                  <a:srgbClr val="00577A"/>
                </a:solidFill>
                <a:latin typeface="Segoe UI"/>
                <a:cs typeface="Segoe UI"/>
              </a:rPr>
              <a:t>Phase </a:t>
            </a:r>
            <a:r>
              <a:rPr sz="4000" b="1" spc="-5" dirty="0">
                <a:solidFill>
                  <a:srgbClr val="00577A"/>
                </a:solidFill>
                <a:latin typeface="Segoe UI"/>
                <a:cs typeface="Segoe UI"/>
              </a:rPr>
              <a:t>4 Grant</a:t>
            </a:r>
            <a:r>
              <a:rPr sz="4000" b="1" spc="-20" dirty="0">
                <a:solidFill>
                  <a:srgbClr val="00577A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00577A"/>
                </a:solidFill>
                <a:latin typeface="Segoe UI"/>
                <a:cs typeface="Segoe UI"/>
              </a:rPr>
              <a:t>Pre-Registration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004" y="2286000"/>
            <a:ext cx="10152888" cy="3742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048" y="1678559"/>
            <a:ext cx="926973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577A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00577A"/>
                </a:solidFill>
                <a:latin typeface="Calibri"/>
                <a:cs typeface="Calibri"/>
              </a:rPr>
              <a:t>each </a:t>
            </a:r>
            <a:r>
              <a:rPr sz="1800" spc="-10" dirty="0">
                <a:solidFill>
                  <a:srgbClr val="00577A"/>
                </a:solidFill>
                <a:latin typeface="Calibri"/>
                <a:cs typeface="Calibri"/>
              </a:rPr>
              <a:t>item </a:t>
            </a:r>
            <a:r>
              <a:rPr sz="1800" spc="-5" dirty="0">
                <a:solidFill>
                  <a:srgbClr val="00577A"/>
                </a:solidFill>
                <a:latin typeface="Calibri"/>
                <a:cs typeface="Calibri"/>
              </a:rPr>
              <a:t>selected, </a:t>
            </a:r>
            <a:r>
              <a:rPr sz="1800" dirty="0">
                <a:solidFill>
                  <a:srgbClr val="00577A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00577A"/>
                </a:solidFill>
                <a:latin typeface="Calibri"/>
                <a:cs typeface="Calibri"/>
              </a:rPr>
              <a:t>drop </a:t>
            </a:r>
            <a:r>
              <a:rPr sz="1800" spc="-5" dirty="0">
                <a:solidFill>
                  <a:srgbClr val="00577A"/>
                </a:solidFill>
                <a:latin typeface="Calibri"/>
                <a:cs typeface="Calibri"/>
              </a:rPr>
              <a:t>down with additional questions will </a:t>
            </a:r>
            <a:r>
              <a:rPr sz="1800" dirty="0">
                <a:solidFill>
                  <a:srgbClr val="00577A"/>
                </a:solidFill>
                <a:latin typeface="Calibri"/>
                <a:cs typeface="Calibri"/>
              </a:rPr>
              <a:t>appear – see </a:t>
            </a:r>
            <a:r>
              <a:rPr sz="1800" spc="-5" dirty="0">
                <a:solidFill>
                  <a:srgbClr val="00577A"/>
                </a:solidFill>
                <a:latin typeface="Calibri"/>
                <a:cs typeface="Calibri"/>
              </a:rPr>
              <a:t>below </a:t>
            </a:r>
            <a:r>
              <a:rPr sz="1800" spc="-15" dirty="0">
                <a:solidFill>
                  <a:srgbClr val="00577A"/>
                </a:solidFill>
                <a:latin typeface="Calibri"/>
                <a:cs typeface="Calibri"/>
              </a:rPr>
              <a:t>for</a:t>
            </a:r>
            <a:r>
              <a:rPr sz="1800" spc="204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577A"/>
                </a:solidFill>
                <a:latin typeface="Calibri"/>
                <a:cs typeface="Calibri"/>
              </a:rPr>
              <a:t>example: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106167"/>
            <a:ext cx="8525256" cy="3336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6416040" y="1344167"/>
            <a:ext cx="4003548" cy="5006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921764" y="1321308"/>
            <a:ext cx="7007352" cy="5433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981455" y="1444752"/>
            <a:ext cx="9553956" cy="5215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2122932" y="1344167"/>
            <a:ext cx="6470904" cy="5099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737235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-20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Pre-Registration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2122932" y="1642872"/>
            <a:ext cx="7185659" cy="503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6817" y="0"/>
            <a:ext cx="7505700" cy="1295400"/>
          </a:xfrm>
          <a:custGeom>
            <a:avLst/>
            <a:gdLst/>
            <a:ahLst/>
            <a:cxnLst/>
            <a:rect l="l" t="t" r="r" b="b"/>
            <a:pathLst>
              <a:path w="7505700" h="1295400">
                <a:moveTo>
                  <a:pt x="7505182" y="0"/>
                </a:moveTo>
                <a:lnTo>
                  <a:pt x="0" y="0"/>
                </a:lnTo>
                <a:lnTo>
                  <a:pt x="7505182" y="1295029"/>
                </a:lnTo>
                <a:lnTo>
                  <a:pt x="7505182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2304" y="1443227"/>
            <a:ext cx="5251704" cy="491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2048" y="636270"/>
            <a:ext cx="6839584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00577A"/>
                </a:solidFill>
              </a:rPr>
              <a:t>Phase 4 Grant Size</a:t>
            </a:r>
            <a:r>
              <a:rPr sz="4000" spc="-10" dirty="0">
                <a:solidFill>
                  <a:srgbClr val="00577A"/>
                </a:solidFill>
              </a:rPr>
              <a:t> Estimator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3555" y="3628644"/>
            <a:ext cx="5029200" cy="273050"/>
          </a:xfrm>
          <a:custGeom>
            <a:avLst/>
            <a:gdLst/>
            <a:ahLst/>
            <a:cxnLst/>
            <a:rect l="l" t="t" r="r" b="b"/>
            <a:pathLst>
              <a:path w="5029200" h="273050">
                <a:moveTo>
                  <a:pt x="0" y="272795"/>
                </a:moveTo>
                <a:lnTo>
                  <a:pt x="5029200" y="272795"/>
                </a:lnTo>
                <a:lnTo>
                  <a:pt x="5029200" y="0"/>
                </a:lnTo>
                <a:lnTo>
                  <a:pt x="0" y="0"/>
                </a:lnTo>
                <a:lnTo>
                  <a:pt x="0" y="272795"/>
                </a:lnTo>
                <a:close/>
              </a:path>
            </a:pathLst>
          </a:custGeom>
          <a:solidFill>
            <a:srgbClr val="FFFF00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6817" y="0"/>
            <a:ext cx="7505700" cy="1295400"/>
          </a:xfrm>
          <a:custGeom>
            <a:avLst/>
            <a:gdLst/>
            <a:ahLst/>
            <a:cxnLst/>
            <a:rect l="l" t="t" r="r" b="b"/>
            <a:pathLst>
              <a:path w="7505700" h="1295400">
                <a:moveTo>
                  <a:pt x="7505182" y="0"/>
                </a:moveTo>
                <a:lnTo>
                  <a:pt x="0" y="0"/>
                </a:lnTo>
                <a:lnTo>
                  <a:pt x="7505182" y="1295029"/>
                </a:lnTo>
                <a:lnTo>
                  <a:pt x="7505182" y="0"/>
                </a:lnTo>
                <a:close/>
              </a:path>
            </a:pathLst>
          </a:custGeom>
          <a:solidFill>
            <a:srgbClr val="83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633729"/>
            <a:ext cx="8128634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00577A"/>
                </a:solidFill>
              </a:rPr>
              <a:t>Phase 4 Grant Eligibility</a:t>
            </a:r>
            <a:r>
              <a:rPr sz="4000" spc="-40" dirty="0">
                <a:solidFill>
                  <a:srgbClr val="00577A"/>
                </a:solidFill>
              </a:rPr>
              <a:t> </a:t>
            </a:r>
            <a:r>
              <a:rPr sz="4000" spc="-5" dirty="0">
                <a:solidFill>
                  <a:srgbClr val="00577A"/>
                </a:solidFill>
              </a:rPr>
              <a:t>Estimator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761" y="67612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28956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15539" y="1505711"/>
            <a:ext cx="5338571" cy="4907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3555" y="3704844"/>
            <a:ext cx="5029200" cy="271780"/>
          </a:xfrm>
          <a:custGeom>
            <a:avLst/>
            <a:gdLst/>
            <a:ahLst/>
            <a:cxnLst/>
            <a:rect l="l" t="t" r="r" b="b"/>
            <a:pathLst>
              <a:path w="5029200" h="271779">
                <a:moveTo>
                  <a:pt x="0" y="271271"/>
                </a:moveTo>
                <a:lnTo>
                  <a:pt x="5029200" y="271271"/>
                </a:lnTo>
                <a:lnTo>
                  <a:pt x="5029200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507480"/>
            <a:ext cx="12192000" cy="3505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R="296545" algn="r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808080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5704" y="0"/>
            <a:ext cx="1495044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18432"/>
            <a:ext cx="12192000" cy="429895"/>
          </a:xfrm>
          <a:custGeom>
            <a:avLst/>
            <a:gdLst/>
            <a:ahLst/>
            <a:cxnLst/>
            <a:rect l="l" t="t" r="r" b="b"/>
            <a:pathLst>
              <a:path w="12192000" h="429895">
                <a:moveTo>
                  <a:pt x="0" y="0"/>
                </a:moveTo>
                <a:lnTo>
                  <a:pt x="0" y="429768"/>
                </a:lnTo>
                <a:lnTo>
                  <a:pt x="12191999" y="429768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507480"/>
            <a:ext cx="12192000" cy="350520"/>
          </a:xfrm>
          <a:custGeom>
            <a:avLst/>
            <a:gdLst/>
            <a:ahLst/>
            <a:cxnLst/>
            <a:rect l="l" t="t" r="r" b="b"/>
            <a:pathLst>
              <a:path w="12192000" h="350520">
                <a:moveTo>
                  <a:pt x="12191999" y="0"/>
                </a:moveTo>
                <a:lnTo>
                  <a:pt x="0" y="0"/>
                </a:lnTo>
                <a:lnTo>
                  <a:pt x="0" y="350517"/>
                </a:lnTo>
                <a:lnTo>
                  <a:pt x="12191999" y="350517"/>
                </a:lnTo>
                <a:lnTo>
                  <a:pt x="12191999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22620"/>
            <a:ext cx="12192000" cy="210820"/>
          </a:xfrm>
          <a:custGeom>
            <a:avLst/>
            <a:gdLst/>
            <a:ahLst/>
            <a:cxnLst/>
            <a:rect l="l" t="t" r="r" b="b"/>
            <a:pathLst>
              <a:path w="12192000" h="210820">
                <a:moveTo>
                  <a:pt x="0" y="0"/>
                </a:moveTo>
                <a:lnTo>
                  <a:pt x="0" y="210311"/>
                </a:lnTo>
                <a:lnTo>
                  <a:pt x="12191999" y="210311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3916" y="5349240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5" h="916304">
                <a:moveTo>
                  <a:pt x="457961" y="0"/>
                </a:moveTo>
                <a:lnTo>
                  <a:pt x="411128" y="2363"/>
                </a:lnTo>
                <a:lnTo>
                  <a:pt x="365649" y="9301"/>
                </a:lnTo>
                <a:lnTo>
                  <a:pt x="321756" y="20584"/>
                </a:lnTo>
                <a:lnTo>
                  <a:pt x="279677" y="35980"/>
                </a:lnTo>
                <a:lnTo>
                  <a:pt x="239644" y="55261"/>
                </a:lnTo>
                <a:lnTo>
                  <a:pt x="201885" y="78197"/>
                </a:lnTo>
                <a:lnTo>
                  <a:pt x="166631" y="104557"/>
                </a:lnTo>
                <a:lnTo>
                  <a:pt x="134111" y="134112"/>
                </a:lnTo>
                <a:lnTo>
                  <a:pt x="104557" y="166631"/>
                </a:lnTo>
                <a:lnTo>
                  <a:pt x="78197" y="201885"/>
                </a:lnTo>
                <a:lnTo>
                  <a:pt x="55261" y="239644"/>
                </a:lnTo>
                <a:lnTo>
                  <a:pt x="35980" y="279677"/>
                </a:lnTo>
                <a:lnTo>
                  <a:pt x="20584" y="321756"/>
                </a:lnTo>
                <a:lnTo>
                  <a:pt x="9301" y="365649"/>
                </a:lnTo>
                <a:lnTo>
                  <a:pt x="2363" y="411128"/>
                </a:lnTo>
                <a:lnTo>
                  <a:pt x="0" y="457962"/>
                </a:lnTo>
                <a:lnTo>
                  <a:pt x="2363" y="504785"/>
                </a:lnTo>
                <a:lnTo>
                  <a:pt x="9301" y="550255"/>
                </a:lnTo>
                <a:lnTo>
                  <a:pt x="20584" y="594144"/>
                </a:lnTo>
                <a:lnTo>
                  <a:pt x="35980" y="636219"/>
                </a:lnTo>
                <a:lnTo>
                  <a:pt x="55261" y="676251"/>
                </a:lnTo>
                <a:lnTo>
                  <a:pt x="78197" y="714010"/>
                </a:lnTo>
                <a:lnTo>
                  <a:pt x="104557" y="749266"/>
                </a:lnTo>
                <a:lnTo>
                  <a:pt x="134111" y="781788"/>
                </a:lnTo>
                <a:lnTo>
                  <a:pt x="166631" y="811346"/>
                </a:lnTo>
                <a:lnTo>
                  <a:pt x="201885" y="837709"/>
                </a:lnTo>
                <a:lnTo>
                  <a:pt x="239644" y="860649"/>
                </a:lnTo>
                <a:lnTo>
                  <a:pt x="279677" y="879934"/>
                </a:lnTo>
                <a:lnTo>
                  <a:pt x="321756" y="895334"/>
                </a:lnTo>
                <a:lnTo>
                  <a:pt x="365649" y="906619"/>
                </a:lnTo>
                <a:lnTo>
                  <a:pt x="411128" y="913559"/>
                </a:lnTo>
                <a:lnTo>
                  <a:pt x="457961" y="915924"/>
                </a:lnTo>
                <a:lnTo>
                  <a:pt x="504795" y="913559"/>
                </a:lnTo>
                <a:lnTo>
                  <a:pt x="550274" y="906619"/>
                </a:lnTo>
                <a:lnTo>
                  <a:pt x="594167" y="895334"/>
                </a:lnTo>
                <a:lnTo>
                  <a:pt x="636246" y="879934"/>
                </a:lnTo>
                <a:lnTo>
                  <a:pt x="676279" y="860649"/>
                </a:lnTo>
                <a:lnTo>
                  <a:pt x="714038" y="837709"/>
                </a:lnTo>
                <a:lnTo>
                  <a:pt x="749292" y="811346"/>
                </a:lnTo>
                <a:lnTo>
                  <a:pt x="781811" y="781788"/>
                </a:lnTo>
                <a:lnTo>
                  <a:pt x="811366" y="749266"/>
                </a:lnTo>
                <a:lnTo>
                  <a:pt x="837726" y="714010"/>
                </a:lnTo>
                <a:lnTo>
                  <a:pt x="860662" y="676251"/>
                </a:lnTo>
                <a:lnTo>
                  <a:pt x="879943" y="636219"/>
                </a:lnTo>
                <a:lnTo>
                  <a:pt x="895339" y="594144"/>
                </a:lnTo>
                <a:lnTo>
                  <a:pt x="906622" y="550255"/>
                </a:lnTo>
                <a:lnTo>
                  <a:pt x="913560" y="504785"/>
                </a:lnTo>
                <a:lnTo>
                  <a:pt x="915923" y="457962"/>
                </a:lnTo>
                <a:lnTo>
                  <a:pt x="913560" y="411128"/>
                </a:lnTo>
                <a:lnTo>
                  <a:pt x="906622" y="365649"/>
                </a:lnTo>
                <a:lnTo>
                  <a:pt x="895339" y="321756"/>
                </a:lnTo>
                <a:lnTo>
                  <a:pt x="879943" y="279677"/>
                </a:lnTo>
                <a:lnTo>
                  <a:pt x="860662" y="239644"/>
                </a:lnTo>
                <a:lnTo>
                  <a:pt x="837726" y="201885"/>
                </a:lnTo>
                <a:lnTo>
                  <a:pt x="811366" y="166631"/>
                </a:lnTo>
                <a:lnTo>
                  <a:pt x="781811" y="134112"/>
                </a:lnTo>
                <a:lnTo>
                  <a:pt x="749292" y="104557"/>
                </a:lnTo>
                <a:lnTo>
                  <a:pt x="714038" y="78197"/>
                </a:lnTo>
                <a:lnTo>
                  <a:pt x="676279" y="55261"/>
                </a:lnTo>
                <a:lnTo>
                  <a:pt x="636246" y="35980"/>
                </a:lnTo>
                <a:lnTo>
                  <a:pt x="594167" y="20584"/>
                </a:lnTo>
                <a:lnTo>
                  <a:pt x="550274" y="9301"/>
                </a:lnTo>
                <a:lnTo>
                  <a:pt x="504795" y="2363"/>
                </a:lnTo>
                <a:lnTo>
                  <a:pt x="457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3916" y="5349240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5" h="916304">
                <a:moveTo>
                  <a:pt x="0" y="457962"/>
                </a:moveTo>
                <a:lnTo>
                  <a:pt x="2363" y="411128"/>
                </a:lnTo>
                <a:lnTo>
                  <a:pt x="9301" y="365649"/>
                </a:lnTo>
                <a:lnTo>
                  <a:pt x="20584" y="321756"/>
                </a:lnTo>
                <a:lnTo>
                  <a:pt x="35980" y="279677"/>
                </a:lnTo>
                <a:lnTo>
                  <a:pt x="55261" y="239644"/>
                </a:lnTo>
                <a:lnTo>
                  <a:pt x="78197" y="201885"/>
                </a:lnTo>
                <a:lnTo>
                  <a:pt x="104557" y="166631"/>
                </a:lnTo>
                <a:lnTo>
                  <a:pt x="134111" y="134112"/>
                </a:lnTo>
                <a:lnTo>
                  <a:pt x="166631" y="104557"/>
                </a:lnTo>
                <a:lnTo>
                  <a:pt x="201885" y="78197"/>
                </a:lnTo>
                <a:lnTo>
                  <a:pt x="239644" y="55261"/>
                </a:lnTo>
                <a:lnTo>
                  <a:pt x="279677" y="35980"/>
                </a:lnTo>
                <a:lnTo>
                  <a:pt x="321756" y="20584"/>
                </a:lnTo>
                <a:lnTo>
                  <a:pt x="365649" y="9301"/>
                </a:lnTo>
                <a:lnTo>
                  <a:pt x="411128" y="2363"/>
                </a:lnTo>
                <a:lnTo>
                  <a:pt x="457961" y="0"/>
                </a:lnTo>
                <a:lnTo>
                  <a:pt x="504795" y="2363"/>
                </a:lnTo>
                <a:lnTo>
                  <a:pt x="550274" y="9301"/>
                </a:lnTo>
                <a:lnTo>
                  <a:pt x="594167" y="20584"/>
                </a:lnTo>
                <a:lnTo>
                  <a:pt x="636246" y="35980"/>
                </a:lnTo>
                <a:lnTo>
                  <a:pt x="676279" y="55261"/>
                </a:lnTo>
                <a:lnTo>
                  <a:pt x="714038" y="78197"/>
                </a:lnTo>
                <a:lnTo>
                  <a:pt x="749292" y="104557"/>
                </a:lnTo>
                <a:lnTo>
                  <a:pt x="781811" y="134112"/>
                </a:lnTo>
                <a:lnTo>
                  <a:pt x="811366" y="166631"/>
                </a:lnTo>
                <a:lnTo>
                  <a:pt x="837726" y="201885"/>
                </a:lnTo>
                <a:lnTo>
                  <a:pt x="860662" y="239644"/>
                </a:lnTo>
                <a:lnTo>
                  <a:pt x="879943" y="279677"/>
                </a:lnTo>
                <a:lnTo>
                  <a:pt x="895339" y="321756"/>
                </a:lnTo>
                <a:lnTo>
                  <a:pt x="906622" y="365649"/>
                </a:lnTo>
                <a:lnTo>
                  <a:pt x="913560" y="411128"/>
                </a:lnTo>
                <a:lnTo>
                  <a:pt x="915923" y="457962"/>
                </a:lnTo>
                <a:lnTo>
                  <a:pt x="913560" y="504785"/>
                </a:lnTo>
                <a:lnTo>
                  <a:pt x="906622" y="550255"/>
                </a:lnTo>
                <a:lnTo>
                  <a:pt x="895339" y="594144"/>
                </a:lnTo>
                <a:lnTo>
                  <a:pt x="879943" y="636219"/>
                </a:lnTo>
                <a:lnTo>
                  <a:pt x="860662" y="676251"/>
                </a:lnTo>
                <a:lnTo>
                  <a:pt x="837726" y="714010"/>
                </a:lnTo>
                <a:lnTo>
                  <a:pt x="811366" y="749266"/>
                </a:lnTo>
                <a:lnTo>
                  <a:pt x="781811" y="781788"/>
                </a:lnTo>
                <a:lnTo>
                  <a:pt x="749292" y="811346"/>
                </a:lnTo>
                <a:lnTo>
                  <a:pt x="714038" y="837709"/>
                </a:lnTo>
                <a:lnTo>
                  <a:pt x="676279" y="860649"/>
                </a:lnTo>
                <a:lnTo>
                  <a:pt x="636246" y="879934"/>
                </a:lnTo>
                <a:lnTo>
                  <a:pt x="594167" y="895334"/>
                </a:lnTo>
                <a:lnTo>
                  <a:pt x="550274" y="906619"/>
                </a:lnTo>
                <a:lnTo>
                  <a:pt x="504795" y="913559"/>
                </a:lnTo>
                <a:lnTo>
                  <a:pt x="457961" y="915924"/>
                </a:lnTo>
                <a:lnTo>
                  <a:pt x="411128" y="913559"/>
                </a:lnTo>
                <a:lnTo>
                  <a:pt x="365649" y="906619"/>
                </a:lnTo>
                <a:lnTo>
                  <a:pt x="321756" y="895334"/>
                </a:lnTo>
                <a:lnTo>
                  <a:pt x="279677" y="879934"/>
                </a:lnTo>
                <a:lnTo>
                  <a:pt x="239644" y="860649"/>
                </a:lnTo>
                <a:lnTo>
                  <a:pt x="201885" y="837709"/>
                </a:lnTo>
                <a:lnTo>
                  <a:pt x="166631" y="811346"/>
                </a:lnTo>
                <a:lnTo>
                  <a:pt x="134111" y="781788"/>
                </a:lnTo>
                <a:lnTo>
                  <a:pt x="104557" y="749266"/>
                </a:lnTo>
                <a:lnTo>
                  <a:pt x="78197" y="714010"/>
                </a:lnTo>
                <a:lnTo>
                  <a:pt x="55261" y="676251"/>
                </a:lnTo>
                <a:lnTo>
                  <a:pt x="35980" y="636219"/>
                </a:lnTo>
                <a:lnTo>
                  <a:pt x="20584" y="594144"/>
                </a:lnTo>
                <a:lnTo>
                  <a:pt x="9301" y="550255"/>
                </a:lnTo>
                <a:lnTo>
                  <a:pt x="2363" y="504785"/>
                </a:lnTo>
                <a:lnTo>
                  <a:pt x="0" y="457962"/>
                </a:lnTo>
                <a:close/>
              </a:path>
            </a:pathLst>
          </a:custGeom>
          <a:ln w="76200">
            <a:solidFill>
              <a:srgbClr val="005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1735" y="5335523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4" h="916304">
                <a:moveTo>
                  <a:pt x="457962" y="0"/>
                </a:moveTo>
                <a:lnTo>
                  <a:pt x="411128" y="2363"/>
                </a:lnTo>
                <a:lnTo>
                  <a:pt x="365649" y="9301"/>
                </a:lnTo>
                <a:lnTo>
                  <a:pt x="321756" y="20584"/>
                </a:lnTo>
                <a:lnTo>
                  <a:pt x="279677" y="35980"/>
                </a:lnTo>
                <a:lnTo>
                  <a:pt x="239644" y="55261"/>
                </a:lnTo>
                <a:lnTo>
                  <a:pt x="201885" y="78197"/>
                </a:lnTo>
                <a:lnTo>
                  <a:pt x="166631" y="104557"/>
                </a:lnTo>
                <a:lnTo>
                  <a:pt x="134112" y="134112"/>
                </a:lnTo>
                <a:lnTo>
                  <a:pt x="104557" y="166631"/>
                </a:lnTo>
                <a:lnTo>
                  <a:pt x="78197" y="201885"/>
                </a:lnTo>
                <a:lnTo>
                  <a:pt x="55261" y="239644"/>
                </a:lnTo>
                <a:lnTo>
                  <a:pt x="35980" y="279677"/>
                </a:lnTo>
                <a:lnTo>
                  <a:pt x="20584" y="321756"/>
                </a:lnTo>
                <a:lnTo>
                  <a:pt x="9301" y="365649"/>
                </a:lnTo>
                <a:lnTo>
                  <a:pt x="2363" y="411128"/>
                </a:lnTo>
                <a:lnTo>
                  <a:pt x="0" y="457962"/>
                </a:lnTo>
                <a:lnTo>
                  <a:pt x="2363" y="504785"/>
                </a:lnTo>
                <a:lnTo>
                  <a:pt x="9301" y="550255"/>
                </a:lnTo>
                <a:lnTo>
                  <a:pt x="20584" y="594144"/>
                </a:lnTo>
                <a:lnTo>
                  <a:pt x="35980" y="636219"/>
                </a:lnTo>
                <a:lnTo>
                  <a:pt x="55261" y="676251"/>
                </a:lnTo>
                <a:lnTo>
                  <a:pt x="78197" y="714010"/>
                </a:lnTo>
                <a:lnTo>
                  <a:pt x="104557" y="749266"/>
                </a:lnTo>
                <a:lnTo>
                  <a:pt x="134111" y="781788"/>
                </a:lnTo>
                <a:lnTo>
                  <a:pt x="166631" y="811346"/>
                </a:lnTo>
                <a:lnTo>
                  <a:pt x="201885" y="837709"/>
                </a:lnTo>
                <a:lnTo>
                  <a:pt x="239644" y="860649"/>
                </a:lnTo>
                <a:lnTo>
                  <a:pt x="279677" y="879934"/>
                </a:lnTo>
                <a:lnTo>
                  <a:pt x="321756" y="895334"/>
                </a:lnTo>
                <a:lnTo>
                  <a:pt x="365649" y="906619"/>
                </a:lnTo>
                <a:lnTo>
                  <a:pt x="411128" y="913559"/>
                </a:lnTo>
                <a:lnTo>
                  <a:pt x="457962" y="915924"/>
                </a:lnTo>
                <a:lnTo>
                  <a:pt x="504795" y="913559"/>
                </a:lnTo>
                <a:lnTo>
                  <a:pt x="550274" y="906619"/>
                </a:lnTo>
                <a:lnTo>
                  <a:pt x="594167" y="895334"/>
                </a:lnTo>
                <a:lnTo>
                  <a:pt x="636246" y="879934"/>
                </a:lnTo>
                <a:lnTo>
                  <a:pt x="676279" y="860649"/>
                </a:lnTo>
                <a:lnTo>
                  <a:pt x="714038" y="837709"/>
                </a:lnTo>
                <a:lnTo>
                  <a:pt x="749292" y="811346"/>
                </a:lnTo>
                <a:lnTo>
                  <a:pt x="781811" y="781788"/>
                </a:lnTo>
                <a:lnTo>
                  <a:pt x="811366" y="749266"/>
                </a:lnTo>
                <a:lnTo>
                  <a:pt x="837726" y="714010"/>
                </a:lnTo>
                <a:lnTo>
                  <a:pt x="860662" y="676251"/>
                </a:lnTo>
                <a:lnTo>
                  <a:pt x="879943" y="636219"/>
                </a:lnTo>
                <a:lnTo>
                  <a:pt x="895339" y="594144"/>
                </a:lnTo>
                <a:lnTo>
                  <a:pt x="906622" y="550255"/>
                </a:lnTo>
                <a:lnTo>
                  <a:pt x="913560" y="504785"/>
                </a:lnTo>
                <a:lnTo>
                  <a:pt x="915924" y="457962"/>
                </a:lnTo>
                <a:lnTo>
                  <a:pt x="913560" y="411128"/>
                </a:lnTo>
                <a:lnTo>
                  <a:pt x="906622" y="365649"/>
                </a:lnTo>
                <a:lnTo>
                  <a:pt x="895339" y="321756"/>
                </a:lnTo>
                <a:lnTo>
                  <a:pt x="879943" y="279677"/>
                </a:lnTo>
                <a:lnTo>
                  <a:pt x="860662" y="239644"/>
                </a:lnTo>
                <a:lnTo>
                  <a:pt x="837726" y="201885"/>
                </a:lnTo>
                <a:lnTo>
                  <a:pt x="811366" y="166631"/>
                </a:lnTo>
                <a:lnTo>
                  <a:pt x="781812" y="134112"/>
                </a:lnTo>
                <a:lnTo>
                  <a:pt x="749292" y="104557"/>
                </a:lnTo>
                <a:lnTo>
                  <a:pt x="714038" y="78197"/>
                </a:lnTo>
                <a:lnTo>
                  <a:pt x="676279" y="55261"/>
                </a:lnTo>
                <a:lnTo>
                  <a:pt x="636246" y="35980"/>
                </a:lnTo>
                <a:lnTo>
                  <a:pt x="594167" y="20584"/>
                </a:lnTo>
                <a:lnTo>
                  <a:pt x="550274" y="9301"/>
                </a:lnTo>
                <a:lnTo>
                  <a:pt x="504795" y="2363"/>
                </a:lnTo>
                <a:lnTo>
                  <a:pt x="457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1735" y="5335523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4" h="916304">
                <a:moveTo>
                  <a:pt x="0" y="457962"/>
                </a:moveTo>
                <a:lnTo>
                  <a:pt x="2363" y="411128"/>
                </a:lnTo>
                <a:lnTo>
                  <a:pt x="9301" y="365649"/>
                </a:lnTo>
                <a:lnTo>
                  <a:pt x="20584" y="321756"/>
                </a:lnTo>
                <a:lnTo>
                  <a:pt x="35980" y="279677"/>
                </a:lnTo>
                <a:lnTo>
                  <a:pt x="55261" y="239644"/>
                </a:lnTo>
                <a:lnTo>
                  <a:pt x="78197" y="201885"/>
                </a:lnTo>
                <a:lnTo>
                  <a:pt x="104557" y="166631"/>
                </a:lnTo>
                <a:lnTo>
                  <a:pt x="134112" y="134112"/>
                </a:lnTo>
                <a:lnTo>
                  <a:pt x="166631" y="104557"/>
                </a:lnTo>
                <a:lnTo>
                  <a:pt x="201885" y="78197"/>
                </a:lnTo>
                <a:lnTo>
                  <a:pt x="239644" y="55261"/>
                </a:lnTo>
                <a:lnTo>
                  <a:pt x="279677" y="35980"/>
                </a:lnTo>
                <a:lnTo>
                  <a:pt x="321756" y="20584"/>
                </a:lnTo>
                <a:lnTo>
                  <a:pt x="365649" y="9301"/>
                </a:lnTo>
                <a:lnTo>
                  <a:pt x="411128" y="2363"/>
                </a:lnTo>
                <a:lnTo>
                  <a:pt x="457962" y="0"/>
                </a:lnTo>
                <a:lnTo>
                  <a:pt x="504795" y="2363"/>
                </a:lnTo>
                <a:lnTo>
                  <a:pt x="550274" y="9301"/>
                </a:lnTo>
                <a:lnTo>
                  <a:pt x="594167" y="20584"/>
                </a:lnTo>
                <a:lnTo>
                  <a:pt x="636246" y="35980"/>
                </a:lnTo>
                <a:lnTo>
                  <a:pt x="676279" y="55261"/>
                </a:lnTo>
                <a:lnTo>
                  <a:pt x="714038" y="78197"/>
                </a:lnTo>
                <a:lnTo>
                  <a:pt x="749292" y="104557"/>
                </a:lnTo>
                <a:lnTo>
                  <a:pt x="781812" y="134112"/>
                </a:lnTo>
                <a:lnTo>
                  <a:pt x="811366" y="166631"/>
                </a:lnTo>
                <a:lnTo>
                  <a:pt x="837726" y="201885"/>
                </a:lnTo>
                <a:lnTo>
                  <a:pt x="860662" y="239644"/>
                </a:lnTo>
                <a:lnTo>
                  <a:pt x="879943" y="279677"/>
                </a:lnTo>
                <a:lnTo>
                  <a:pt x="895339" y="321756"/>
                </a:lnTo>
                <a:lnTo>
                  <a:pt x="906622" y="365649"/>
                </a:lnTo>
                <a:lnTo>
                  <a:pt x="913560" y="411128"/>
                </a:lnTo>
                <a:lnTo>
                  <a:pt x="915924" y="457962"/>
                </a:lnTo>
                <a:lnTo>
                  <a:pt x="913560" y="504785"/>
                </a:lnTo>
                <a:lnTo>
                  <a:pt x="906622" y="550255"/>
                </a:lnTo>
                <a:lnTo>
                  <a:pt x="895339" y="594144"/>
                </a:lnTo>
                <a:lnTo>
                  <a:pt x="879943" y="636219"/>
                </a:lnTo>
                <a:lnTo>
                  <a:pt x="860662" y="676251"/>
                </a:lnTo>
                <a:lnTo>
                  <a:pt x="837726" y="714010"/>
                </a:lnTo>
                <a:lnTo>
                  <a:pt x="811366" y="749266"/>
                </a:lnTo>
                <a:lnTo>
                  <a:pt x="781811" y="781788"/>
                </a:lnTo>
                <a:lnTo>
                  <a:pt x="749292" y="811346"/>
                </a:lnTo>
                <a:lnTo>
                  <a:pt x="714038" y="837709"/>
                </a:lnTo>
                <a:lnTo>
                  <a:pt x="676279" y="860649"/>
                </a:lnTo>
                <a:lnTo>
                  <a:pt x="636246" y="879934"/>
                </a:lnTo>
                <a:lnTo>
                  <a:pt x="594167" y="895334"/>
                </a:lnTo>
                <a:lnTo>
                  <a:pt x="550274" y="906619"/>
                </a:lnTo>
                <a:lnTo>
                  <a:pt x="504795" y="913559"/>
                </a:lnTo>
                <a:lnTo>
                  <a:pt x="457962" y="915924"/>
                </a:lnTo>
                <a:lnTo>
                  <a:pt x="411128" y="913559"/>
                </a:lnTo>
                <a:lnTo>
                  <a:pt x="365649" y="906619"/>
                </a:lnTo>
                <a:lnTo>
                  <a:pt x="321756" y="895334"/>
                </a:lnTo>
                <a:lnTo>
                  <a:pt x="279677" y="879934"/>
                </a:lnTo>
                <a:lnTo>
                  <a:pt x="239644" y="860649"/>
                </a:lnTo>
                <a:lnTo>
                  <a:pt x="201885" y="837709"/>
                </a:lnTo>
                <a:lnTo>
                  <a:pt x="166631" y="811346"/>
                </a:lnTo>
                <a:lnTo>
                  <a:pt x="134111" y="781788"/>
                </a:lnTo>
                <a:lnTo>
                  <a:pt x="104557" y="749266"/>
                </a:lnTo>
                <a:lnTo>
                  <a:pt x="78197" y="714010"/>
                </a:lnTo>
                <a:lnTo>
                  <a:pt x="55261" y="676251"/>
                </a:lnTo>
                <a:lnTo>
                  <a:pt x="35980" y="636219"/>
                </a:lnTo>
                <a:lnTo>
                  <a:pt x="20584" y="594144"/>
                </a:lnTo>
                <a:lnTo>
                  <a:pt x="9301" y="550255"/>
                </a:lnTo>
                <a:lnTo>
                  <a:pt x="2363" y="504785"/>
                </a:lnTo>
                <a:lnTo>
                  <a:pt x="0" y="457962"/>
                </a:lnTo>
                <a:close/>
              </a:path>
            </a:pathLst>
          </a:custGeom>
          <a:ln w="76200">
            <a:solidFill>
              <a:srgbClr val="005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65435" y="5379720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4" h="916304">
                <a:moveTo>
                  <a:pt x="457962" y="0"/>
                </a:moveTo>
                <a:lnTo>
                  <a:pt x="411128" y="2363"/>
                </a:lnTo>
                <a:lnTo>
                  <a:pt x="365649" y="9301"/>
                </a:lnTo>
                <a:lnTo>
                  <a:pt x="321756" y="20584"/>
                </a:lnTo>
                <a:lnTo>
                  <a:pt x="279677" y="35980"/>
                </a:lnTo>
                <a:lnTo>
                  <a:pt x="239644" y="55261"/>
                </a:lnTo>
                <a:lnTo>
                  <a:pt x="201885" y="78197"/>
                </a:lnTo>
                <a:lnTo>
                  <a:pt x="166631" y="104557"/>
                </a:lnTo>
                <a:lnTo>
                  <a:pt x="134112" y="134111"/>
                </a:lnTo>
                <a:lnTo>
                  <a:pt x="104557" y="166631"/>
                </a:lnTo>
                <a:lnTo>
                  <a:pt x="78197" y="201885"/>
                </a:lnTo>
                <a:lnTo>
                  <a:pt x="55261" y="239644"/>
                </a:lnTo>
                <a:lnTo>
                  <a:pt x="35980" y="279677"/>
                </a:lnTo>
                <a:lnTo>
                  <a:pt x="20584" y="321756"/>
                </a:lnTo>
                <a:lnTo>
                  <a:pt x="9301" y="365649"/>
                </a:lnTo>
                <a:lnTo>
                  <a:pt x="2363" y="411128"/>
                </a:lnTo>
                <a:lnTo>
                  <a:pt x="0" y="457961"/>
                </a:lnTo>
                <a:lnTo>
                  <a:pt x="2363" y="504785"/>
                </a:lnTo>
                <a:lnTo>
                  <a:pt x="9301" y="550255"/>
                </a:lnTo>
                <a:lnTo>
                  <a:pt x="20584" y="594144"/>
                </a:lnTo>
                <a:lnTo>
                  <a:pt x="35980" y="636219"/>
                </a:lnTo>
                <a:lnTo>
                  <a:pt x="55261" y="676251"/>
                </a:lnTo>
                <a:lnTo>
                  <a:pt x="78197" y="714010"/>
                </a:lnTo>
                <a:lnTo>
                  <a:pt x="104557" y="749266"/>
                </a:lnTo>
                <a:lnTo>
                  <a:pt x="134111" y="781788"/>
                </a:lnTo>
                <a:lnTo>
                  <a:pt x="166631" y="811346"/>
                </a:lnTo>
                <a:lnTo>
                  <a:pt x="201885" y="837709"/>
                </a:lnTo>
                <a:lnTo>
                  <a:pt x="239644" y="860649"/>
                </a:lnTo>
                <a:lnTo>
                  <a:pt x="279677" y="879934"/>
                </a:lnTo>
                <a:lnTo>
                  <a:pt x="321756" y="895334"/>
                </a:lnTo>
                <a:lnTo>
                  <a:pt x="365649" y="906619"/>
                </a:lnTo>
                <a:lnTo>
                  <a:pt x="411128" y="913559"/>
                </a:lnTo>
                <a:lnTo>
                  <a:pt x="457962" y="915923"/>
                </a:lnTo>
                <a:lnTo>
                  <a:pt x="504795" y="913559"/>
                </a:lnTo>
                <a:lnTo>
                  <a:pt x="550274" y="906619"/>
                </a:lnTo>
                <a:lnTo>
                  <a:pt x="594167" y="895334"/>
                </a:lnTo>
                <a:lnTo>
                  <a:pt x="636246" y="879934"/>
                </a:lnTo>
                <a:lnTo>
                  <a:pt x="676279" y="860649"/>
                </a:lnTo>
                <a:lnTo>
                  <a:pt x="714038" y="837709"/>
                </a:lnTo>
                <a:lnTo>
                  <a:pt x="749292" y="811346"/>
                </a:lnTo>
                <a:lnTo>
                  <a:pt x="781811" y="781788"/>
                </a:lnTo>
                <a:lnTo>
                  <a:pt x="811366" y="749266"/>
                </a:lnTo>
                <a:lnTo>
                  <a:pt x="837726" y="714010"/>
                </a:lnTo>
                <a:lnTo>
                  <a:pt x="860662" y="676251"/>
                </a:lnTo>
                <a:lnTo>
                  <a:pt x="879943" y="636219"/>
                </a:lnTo>
                <a:lnTo>
                  <a:pt x="895339" y="594144"/>
                </a:lnTo>
                <a:lnTo>
                  <a:pt x="906622" y="550255"/>
                </a:lnTo>
                <a:lnTo>
                  <a:pt x="913560" y="504785"/>
                </a:lnTo>
                <a:lnTo>
                  <a:pt x="915924" y="457961"/>
                </a:lnTo>
                <a:lnTo>
                  <a:pt x="913560" y="411128"/>
                </a:lnTo>
                <a:lnTo>
                  <a:pt x="906622" y="365649"/>
                </a:lnTo>
                <a:lnTo>
                  <a:pt x="895339" y="321756"/>
                </a:lnTo>
                <a:lnTo>
                  <a:pt x="879943" y="279677"/>
                </a:lnTo>
                <a:lnTo>
                  <a:pt x="860662" y="239644"/>
                </a:lnTo>
                <a:lnTo>
                  <a:pt x="837726" y="201885"/>
                </a:lnTo>
                <a:lnTo>
                  <a:pt x="811366" y="166631"/>
                </a:lnTo>
                <a:lnTo>
                  <a:pt x="781812" y="134111"/>
                </a:lnTo>
                <a:lnTo>
                  <a:pt x="749292" y="104557"/>
                </a:lnTo>
                <a:lnTo>
                  <a:pt x="714038" y="78197"/>
                </a:lnTo>
                <a:lnTo>
                  <a:pt x="676279" y="55261"/>
                </a:lnTo>
                <a:lnTo>
                  <a:pt x="636246" y="35980"/>
                </a:lnTo>
                <a:lnTo>
                  <a:pt x="594167" y="20584"/>
                </a:lnTo>
                <a:lnTo>
                  <a:pt x="550274" y="9301"/>
                </a:lnTo>
                <a:lnTo>
                  <a:pt x="504795" y="2363"/>
                </a:lnTo>
                <a:lnTo>
                  <a:pt x="457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65435" y="5379720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4" h="916304">
                <a:moveTo>
                  <a:pt x="0" y="457961"/>
                </a:moveTo>
                <a:lnTo>
                  <a:pt x="2363" y="411128"/>
                </a:lnTo>
                <a:lnTo>
                  <a:pt x="9301" y="365649"/>
                </a:lnTo>
                <a:lnTo>
                  <a:pt x="20584" y="321756"/>
                </a:lnTo>
                <a:lnTo>
                  <a:pt x="35980" y="279677"/>
                </a:lnTo>
                <a:lnTo>
                  <a:pt x="55261" y="239644"/>
                </a:lnTo>
                <a:lnTo>
                  <a:pt x="78197" y="201885"/>
                </a:lnTo>
                <a:lnTo>
                  <a:pt x="104557" y="166631"/>
                </a:lnTo>
                <a:lnTo>
                  <a:pt x="134112" y="134111"/>
                </a:lnTo>
                <a:lnTo>
                  <a:pt x="166631" y="104557"/>
                </a:lnTo>
                <a:lnTo>
                  <a:pt x="201885" y="78197"/>
                </a:lnTo>
                <a:lnTo>
                  <a:pt x="239644" y="55261"/>
                </a:lnTo>
                <a:lnTo>
                  <a:pt x="279677" y="35980"/>
                </a:lnTo>
                <a:lnTo>
                  <a:pt x="321756" y="20584"/>
                </a:lnTo>
                <a:lnTo>
                  <a:pt x="365649" y="9301"/>
                </a:lnTo>
                <a:lnTo>
                  <a:pt x="411128" y="2363"/>
                </a:lnTo>
                <a:lnTo>
                  <a:pt x="457962" y="0"/>
                </a:lnTo>
                <a:lnTo>
                  <a:pt x="504795" y="2363"/>
                </a:lnTo>
                <a:lnTo>
                  <a:pt x="550274" y="9301"/>
                </a:lnTo>
                <a:lnTo>
                  <a:pt x="594167" y="20584"/>
                </a:lnTo>
                <a:lnTo>
                  <a:pt x="636246" y="35980"/>
                </a:lnTo>
                <a:lnTo>
                  <a:pt x="676279" y="55261"/>
                </a:lnTo>
                <a:lnTo>
                  <a:pt x="714038" y="78197"/>
                </a:lnTo>
                <a:lnTo>
                  <a:pt x="749292" y="104557"/>
                </a:lnTo>
                <a:lnTo>
                  <a:pt x="781812" y="134111"/>
                </a:lnTo>
                <a:lnTo>
                  <a:pt x="811366" y="166631"/>
                </a:lnTo>
                <a:lnTo>
                  <a:pt x="837726" y="201885"/>
                </a:lnTo>
                <a:lnTo>
                  <a:pt x="860662" y="239644"/>
                </a:lnTo>
                <a:lnTo>
                  <a:pt x="879943" y="279677"/>
                </a:lnTo>
                <a:lnTo>
                  <a:pt x="895339" y="321756"/>
                </a:lnTo>
                <a:lnTo>
                  <a:pt x="906622" y="365649"/>
                </a:lnTo>
                <a:lnTo>
                  <a:pt x="913560" y="411128"/>
                </a:lnTo>
                <a:lnTo>
                  <a:pt x="915924" y="457961"/>
                </a:lnTo>
                <a:lnTo>
                  <a:pt x="913560" y="504785"/>
                </a:lnTo>
                <a:lnTo>
                  <a:pt x="906622" y="550255"/>
                </a:lnTo>
                <a:lnTo>
                  <a:pt x="895339" y="594144"/>
                </a:lnTo>
                <a:lnTo>
                  <a:pt x="879943" y="636219"/>
                </a:lnTo>
                <a:lnTo>
                  <a:pt x="860662" y="676251"/>
                </a:lnTo>
                <a:lnTo>
                  <a:pt x="837726" y="714010"/>
                </a:lnTo>
                <a:lnTo>
                  <a:pt x="811366" y="749266"/>
                </a:lnTo>
                <a:lnTo>
                  <a:pt x="781811" y="781788"/>
                </a:lnTo>
                <a:lnTo>
                  <a:pt x="749292" y="811346"/>
                </a:lnTo>
                <a:lnTo>
                  <a:pt x="714038" y="837709"/>
                </a:lnTo>
                <a:lnTo>
                  <a:pt x="676279" y="860649"/>
                </a:lnTo>
                <a:lnTo>
                  <a:pt x="636246" y="879934"/>
                </a:lnTo>
                <a:lnTo>
                  <a:pt x="594167" y="895334"/>
                </a:lnTo>
                <a:lnTo>
                  <a:pt x="550274" y="906619"/>
                </a:lnTo>
                <a:lnTo>
                  <a:pt x="504795" y="913559"/>
                </a:lnTo>
                <a:lnTo>
                  <a:pt x="457962" y="915923"/>
                </a:lnTo>
                <a:lnTo>
                  <a:pt x="411128" y="913559"/>
                </a:lnTo>
                <a:lnTo>
                  <a:pt x="365649" y="906619"/>
                </a:lnTo>
                <a:lnTo>
                  <a:pt x="321756" y="895334"/>
                </a:lnTo>
                <a:lnTo>
                  <a:pt x="279677" y="879934"/>
                </a:lnTo>
                <a:lnTo>
                  <a:pt x="239644" y="860649"/>
                </a:lnTo>
                <a:lnTo>
                  <a:pt x="201885" y="837709"/>
                </a:lnTo>
                <a:lnTo>
                  <a:pt x="166631" y="811346"/>
                </a:lnTo>
                <a:lnTo>
                  <a:pt x="134111" y="781788"/>
                </a:lnTo>
                <a:lnTo>
                  <a:pt x="104557" y="749266"/>
                </a:lnTo>
                <a:lnTo>
                  <a:pt x="78197" y="714010"/>
                </a:lnTo>
                <a:lnTo>
                  <a:pt x="55261" y="676251"/>
                </a:lnTo>
                <a:lnTo>
                  <a:pt x="35980" y="636219"/>
                </a:lnTo>
                <a:lnTo>
                  <a:pt x="20584" y="594144"/>
                </a:lnTo>
                <a:lnTo>
                  <a:pt x="9301" y="550255"/>
                </a:lnTo>
                <a:lnTo>
                  <a:pt x="2363" y="504785"/>
                </a:lnTo>
                <a:lnTo>
                  <a:pt x="0" y="457961"/>
                </a:lnTo>
                <a:close/>
              </a:path>
            </a:pathLst>
          </a:custGeom>
          <a:ln w="76200">
            <a:solidFill>
              <a:srgbClr val="005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57071" y="4736845"/>
            <a:ext cx="127317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25" dirty="0">
                <a:solidFill>
                  <a:srgbClr val="005B82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005B82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005B82"/>
                </a:solidFill>
                <a:latin typeface="Calibri"/>
                <a:cs typeface="Calibri"/>
              </a:rPr>
              <a:t>s</a:t>
            </a:r>
            <a:r>
              <a:rPr sz="2000" b="1" spc="-25" dirty="0">
                <a:solidFill>
                  <a:srgbClr val="005B82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5B82"/>
                </a:solidFill>
                <a:latin typeface="Calibri"/>
                <a:cs typeface="Calibri"/>
              </a:rPr>
              <a:t>au</a:t>
            </a:r>
            <a:r>
              <a:rPr sz="2000" b="1" spc="-55" dirty="0">
                <a:solidFill>
                  <a:srgbClr val="005B82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5B82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05B82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05B82"/>
                </a:solidFill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  <a:p>
            <a:pPr marL="13970" algn="ctr">
              <a:lnSpc>
                <a:spcPct val="100000"/>
              </a:lnSpc>
              <a:spcBef>
                <a:spcPts val="35"/>
              </a:spcBef>
            </a:pPr>
            <a:r>
              <a:rPr sz="1400" spc="-5" dirty="0">
                <a:solidFill>
                  <a:srgbClr val="005B82"/>
                </a:solidFill>
                <a:latin typeface="Calibri"/>
                <a:cs typeface="Calibri"/>
              </a:rPr>
              <a:t>(Up </a:t>
            </a:r>
            <a:r>
              <a:rPr sz="1400" spc="-10" dirty="0">
                <a:solidFill>
                  <a:srgbClr val="005B82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005B82"/>
                </a:solidFill>
                <a:latin typeface="Calibri"/>
                <a:cs typeface="Calibri"/>
              </a:rPr>
              <a:t>50</a:t>
            </a:r>
            <a:r>
              <a:rPr sz="1400" spc="-50" dirty="0">
                <a:solidFill>
                  <a:srgbClr val="005B8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5B82"/>
                </a:solidFill>
                <a:latin typeface="Calibri"/>
                <a:cs typeface="Calibri"/>
              </a:rPr>
              <a:t>FTEs)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79438" y="4764278"/>
            <a:ext cx="161036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5B82"/>
                </a:solidFill>
                <a:latin typeface="Calibri"/>
                <a:cs typeface="Calibri"/>
              </a:rPr>
              <a:t>Micro</a:t>
            </a:r>
            <a:r>
              <a:rPr sz="2000" b="1" spc="-100" dirty="0">
                <a:solidFill>
                  <a:srgbClr val="005B8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5B82"/>
                </a:solidFill>
                <a:latin typeface="Calibri"/>
                <a:cs typeface="Calibri"/>
              </a:rPr>
              <a:t>Business</a:t>
            </a:r>
            <a:endParaRPr sz="2000">
              <a:latin typeface="Calibri"/>
              <a:cs typeface="Calibri"/>
            </a:endParaRPr>
          </a:p>
          <a:p>
            <a:pPr marR="29845" algn="ctr">
              <a:lnSpc>
                <a:spcPct val="100000"/>
              </a:lnSpc>
              <a:spcBef>
                <a:spcPts val="35"/>
              </a:spcBef>
            </a:pPr>
            <a:r>
              <a:rPr sz="1400" spc="-5" dirty="0">
                <a:solidFill>
                  <a:srgbClr val="005B82"/>
                </a:solidFill>
                <a:latin typeface="Calibri"/>
                <a:cs typeface="Calibri"/>
              </a:rPr>
              <a:t>(1-5</a:t>
            </a:r>
            <a:r>
              <a:rPr sz="1400" spc="-75" dirty="0">
                <a:solidFill>
                  <a:srgbClr val="005B8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5B82"/>
                </a:solidFill>
                <a:latin typeface="Calibri"/>
                <a:cs typeface="Calibri"/>
              </a:rPr>
              <a:t>FTEs)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17228" y="4772786"/>
            <a:ext cx="217424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5B82"/>
                </a:solidFill>
                <a:latin typeface="Calibri"/>
                <a:cs typeface="Calibri"/>
              </a:rPr>
              <a:t>All </a:t>
            </a:r>
            <a:r>
              <a:rPr sz="2000" b="1" spc="-5" dirty="0">
                <a:solidFill>
                  <a:srgbClr val="005B82"/>
                </a:solidFill>
                <a:latin typeface="Calibri"/>
                <a:cs typeface="Calibri"/>
              </a:rPr>
              <a:t>Other</a:t>
            </a:r>
            <a:r>
              <a:rPr sz="2000" b="1" spc="-100" dirty="0">
                <a:solidFill>
                  <a:srgbClr val="005B8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5B82"/>
                </a:solidFill>
                <a:latin typeface="Calibri"/>
                <a:cs typeface="Calibri"/>
              </a:rPr>
              <a:t>Businesses</a:t>
            </a:r>
            <a:endParaRPr sz="2000">
              <a:latin typeface="Calibri"/>
              <a:cs typeface="Calibri"/>
            </a:endParaRPr>
          </a:p>
          <a:p>
            <a:pPr marL="15240" algn="ctr">
              <a:lnSpc>
                <a:spcPct val="100000"/>
              </a:lnSpc>
              <a:spcBef>
                <a:spcPts val="35"/>
              </a:spcBef>
            </a:pPr>
            <a:r>
              <a:rPr sz="1400" spc="-5" dirty="0">
                <a:solidFill>
                  <a:srgbClr val="005B82"/>
                </a:solidFill>
                <a:latin typeface="Calibri"/>
                <a:cs typeface="Calibri"/>
              </a:rPr>
              <a:t>(6-50</a:t>
            </a:r>
            <a:r>
              <a:rPr sz="1400" spc="-70" dirty="0">
                <a:solidFill>
                  <a:srgbClr val="005B8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5B82"/>
                </a:solidFill>
                <a:latin typeface="Calibri"/>
                <a:cs typeface="Calibri"/>
              </a:rPr>
              <a:t>FTEs)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2792" y="5669279"/>
            <a:ext cx="57277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84BC00"/>
                </a:solidFill>
                <a:latin typeface="Calibri"/>
                <a:cs typeface="Calibri"/>
              </a:rPr>
              <a:t>$35M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1215" y="5664403"/>
            <a:ext cx="57277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84BC00"/>
                </a:solidFill>
                <a:latin typeface="Calibri"/>
                <a:cs typeface="Calibri"/>
              </a:rPr>
              <a:t>$25M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49585" y="5687872"/>
            <a:ext cx="57277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84BC00"/>
                </a:solidFill>
                <a:latin typeface="Calibri"/>
                <a:cs typeface="Calibri"/>
              </a:rPr>
              <a:t>$15M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73072" y="6539992"/>
            <a:ext cx="8277859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Businesses Not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Approved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Phase 3 Support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Eligible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for Early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49527" y="204129"/>
            <a:ext cx="7479665" cy="90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/>
              <a:t>SMALL </a:t>
            </a:r>
            <a:r>
              <a:rPr spc="-5" dirty="0"/>
              <a:t>BUSINESS </a:t>
            </a:r>
            <a:r>
              <a:rPr dirty="0"/>
              <a:t>EMERGENCY </a:t>
            </a:r>
            <a:r>
              <a:rPr spc="-25" dirty="0"/>
              <a:t>ASSISTANCE  </a:t>
            </a:r>
            <a:r>
              <a:rPr dirty="0"/>
              <a:t>GRANT </a:t>
            </a:r>
            <a:r>
              <a:rPr spc="-5" dirty="0"/>
              <a:t>PROGRAM </a:t>
            </a:r>
            <a:r>
              <a:rPr dirty="0"/>
              <a:t>– </a:t>
            </a:r>
            <a:r>
              <a:rPr spc="-5" dirty="0"/>
              <a:t>PHASE</a:t>
            </a:r>
            <a:r>
              <a:rPr spc="-40" dirty="0"/>
              <a:t> </a:t>
            </a:r>
            <a:r>
              <a:rPr dirty="0"/>
              <a:t>4</a:t>
            </a:r>
          </a:p>
        </p:txBody>
      </p:sp>
      <p:sp>
        <p:nvSpPr>
          <p:cNvPr id="21" name="object 21"/>
          <p:cNvSpPr/>
          <p:nvPr/>
        </p:nvSpPr>
        <p:spPr>
          <a:xfrm>
            <a:off x="120395" y="173736"/>
            <a:ext cx="957072" cy="955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381" y="1227582"/>
            <a:ext cx="11245850" cy="0"/>
          </a:xfrm>
          <a:custGeom>
            <a:avLst/>
            <a:gdLst/>
            <a:ahLst/>
            <a:cxnLst/>
            <a:rect l="l" t="t" r="r" b="b"/>
            <a:pathLst>
              <a:path w="11245850">
                <a:moveTo>
                  <a:pt x="0" y="0"/>
                </a:moveTo>
                <a:lnTo>
                  <a:pt x="11245469" y="0"/>
                </a:lnTo>
              </a:path>
            </a:pathLst>
          </a:custGeom>
          <a:ln w="19812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8817609" y="1525777"/>
          <a:ext cx="2452837" cy="1272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509">
                <a:tc>
                  <a:txBody>
                    <a:bodyPr/>
                    <a:lstStyle/>
                    <a:p>
                      <a:pPr marL="410209">
                        <a:lnSpc>
                          <a:spcPts val="2280"/>
                        </a:lnSpc>
                      </a:pPr>
                      <a:r>
                        <a:rPr sz="2400" b="1" spc="-15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2400" b="1" spc="-114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157">
                <a:tc>
                  <a:txBody>
                    <a:bodyPr/>
                    <a:lstStyle/>
                    <a:p>
                      <a:pPr algn="ctr">
                        <a:lnSpc>
                          <a:spcPts val="3425"/>
                        </a:lnSpc>
                      </a:pPr>
                      <a:r>
                        <a:rPr sz="2900" b="1" dirty="0">
                          <a:solidFill>
                            <a:srgbClr val="005B82"/>
                          </a:solidFill>
                          <a:latin typeface="Calibri"/>
                          <a:cs typeface="Calibri"/>
                        </a:rPr>
                        <a:t>$85M</a:t>
                      </a:r>
                      <a:endParaRPr sz="2900">
                        <a:latin typeface="Calibri"/>
                        <a:cs typeface="Calibri"/>
                      </a:endParaRPr>
                    </a:p>
                    <a:p>
                      <a:pPr marL="127000" marR="11938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33% set aside for businesses</a:t>
                      </a:r>
                      <a:r>
                        <a:rPr sz="140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OZ-eligible census</a:t>
                      </a:r>
                      <a:r>
                        <a:rPr sz="1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tracts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389381" y="1340358"/>
            <a:ext cx="3148965" cy="1525905"/>
          </a:xfrm>
          <a:custGeom>
            <a:avLst/>
            <a:gdLst/>
            <a:ahLst/>
            <a:cxnLst/>
            <a:rect l="l" t="t" r="r" b="b"/>
            <a:pathLst>
              <a:path w="3148965" h="1525905">
                <a:moveTo>
                  <a:pt x="2518918" y="0"/>
                </a:moveTo>
                <a:lnTo>
                  <a:pt x="0" y="0"/>
                </a:lnTo>
                <a:lnTo>
                  <a:pt x="0" y="1525524"/>
                </a:lnTo>
                <a:lnTo>
                  <a:pt x="2518918" y="1525524"/>
                </a:lnTo>
                <a:lnTo>
                  <a:pt x="3148584" y="762762"/>
                </a:lnTo>
                <a:lnTo>
                  <a:pt x="2518918" y="0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381" y="1340358"/>
            <a:ext cx="3148965" cy="1525905"/>
          </a:xfrm>
          <a:custGeom>
            <a:avLst/>
            <a:gdLst/>
            <a:ahLst/>
            <a:cxnLst/>
            <a:rect l="l" t="t" r="r" b="b"/>
            <a:pathLst>
              <a:path w="3148965" h="1525905">
                <a:moveTo>
                  <a:pt x="0" y="0"/>
                </a:moveTo>
                <a:lnTo>
                  <a:pt x="2518918" y="0"/>
                </a:lnTo>
                <a:lnTo>
                  <a:pt x="3148584" y="762762"/>
                </a:lnTo>
                <a:lnTo>
                  <a:pt x="2518918" y="1525524"/>
                </a:lnTo>
                <a:lnTo>
                  <a:pt x="0" y="152552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30300" y="1844801"/>
            <a:ext cx="1421130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3525">
              <a:lnSpc>
                <a:spcPts val="1939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Eligibility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(up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FTEs)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08554" y="1340358"/>
            <a:ext cx="3148965" cy="1525905"/>
          </a:xfrm>
          <a:custGeom>
            <a:avLst/>
            <a:gdLst/>
            <a:ahLst/>
            <a:cxnLst/>
            <a:rect l="l" t="t" r="r" b="b"/>
            <a:pathLst>
              <a:path w="3148965" h="1525905">
                <a:moveTo>
                  <a:pt x="2518918" y="0"/>
                </a:moveTo>
                <a:lnTo>
                  <a:pt x="0" y="0"/>
                </a:lnTo>
                <a:lnTo>
                  <a:pt x="629666" y="762762"/>
                </a:lnTo>
                <a:lnTo>
                  <a:pt x="0" y="1525524"/>
                </a:lnTo>
                <a:lnTo>
                  <a:pt x="2518918" y="1525524"/>
                </a:lnTo>
                <a:lnTo>
                  <a:pt x="3148584" y="762762"/>
                </a:lnTo>
                <a:lnTo>
                  <a:pt x="2518918" y="0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08554" y="1340358"/>
            <a:ext cx="3148965" cy="1525905"/>
          </a:xfrm>
          <a:custGeom>
            <a:avLst/>
            <a:gdLst/>
            <a:ahLst/>
            <a:cxnLst/>
            <a:rect l="l" t="t" r="r" b="b"/>
            <a:pathLst>
              <a:path w="3148965" h="1525905">
                <a:moveTo>
                  <a:pt x="0" y="0"/>
                </a:moveTo>
                <a:lnTo>
                  <a:pt x="2518918" y="0"/>
                </a:lnTo>
                <a:lnTo>
                  <a:pt x="3148584" y="762762"/>
                </a:lnTo>
                <a:lnTo>
                  <a:pt x="2518918" y="1525524"/>
                </a:lnTo>
                <a:lnTo>
                  <a:pt x="0" y="1525524"/>
                </a:lnTo>
                <a:lnTo>
                  <a:pt x="629666" y="76276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628135" y="1813305"/>
            <a:ext cx="175387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Award sizes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(up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ts val="205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$20,000)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27726" y="1340358"/>
            <a:ext cx="3150235" cy="1525905"/>
          </a:xfrm>
          <a:custGeom>
            <a:avLst/>
            <a:gdLst/>
            <a:ahLst/>
            <a:cxnLst/>
            <a:rect l="l" t="t" r="r" b="b"/>
            <a:pathLst>
              <a:path w="3150234" h="1525905">
                <a:moveTo>
                  <a:pt x="2520060" y="0"/>
                </a:moveTo>
                <a:lnTo>
                  <a:pt x="0" y="0"/>
                </a:lnTo>
                <a:lnTo>
                  <a:pt x="630047" y="762762"/>
                </a:lnTo>
                <a:lnTo>
                  <a:pt x="0" y="1525524"/>
                </a:lnTo>
                <a:lnTo>
                  <a:pt x="2520060" y="1525524"/>
                </a:lnTo>
                <a:lnTo>
                  <a:pt x="3150107" y="762762"/>
                </a:lnTo>
                <a:lnTo>
                  <a:pt x="2520060" y="0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27726" y="1340358"/>
            <a:ext cx="3150235" cy="1525905"/>
          </a:xfrm>
          <a:custGeom>
            <a:avLst/>
            <a:gdLst/>
            <a:ahLst/>
            <a:cxnLst/>
            <a:rect l="l" t="t" r="r" b="b"/>
            <a:pathLst>
              <a:path w="3150234" h="1525905">
                <a:moveTo>
                  <a:pt x="0" y="0"/>
                </a:moveTo>
                <a:lnTo>
                  <a:pt x="2520060" y="0"/>
                </a:lnTo>
                <a:lnTo>
                  <a:pt x="3150107" y="762762"/>
                </a:lnTo>
                <a:lnTo>
                  <a:pt x="2520060" y="1525524"/>
                </a:lnTo>
                <a:lnTo>
                  <a:pt x="0" y="1525524"/>
                </a:lnTo>
                <a:lnTo>
                  <a:pt x="630047" y="762762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13728" y="1470025"/>
            <a:ext cx="1625600" cy="1259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9"/>
              </a:lnSpc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Targeted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endParaRPr sz="1800" dirty="0">
              <a:latin typeface="Calibri"/>
              <a:cs typeface="Calibri"/>
            </a:endParaRPr>
          </a:p>
          <a:p>
            <a:pPr marL="53340" marR="48260" indent="1905" algn="ctr">
              <a:lnSpc>
                <a:spcPts val="1939"/>
              </a:lnSpc>
              <a:spcBef>
                <a:spcPts val="14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restaurants,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child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care,</a:t>
            </a:r>
            <a:r>
              <a:rPr sz="18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small  and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micro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businesses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82721" y="4269994"/>
            <a:ext cx="50507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FUNDING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ALLOCATED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“BUCKETS” BASED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8111" y="4756911"/>
            <a:ext cx="108775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5B82"/>
                </a:solidFill>
                <a:latin typeface="Calibri"/>
                <a:cs typeface="Calibri"/>
              </a:rPr>
              <a:t>Child</a:t>
            </a:r>
            <a:r>
              <a:rPr sz="2000" b="1" spc="-100" dirty="0">
                <a:solidFill>
                  <a:srgbClr val="005B8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5B82"/>
                </a:solidFill>
                <a:latin typeface="Calibri"/>
                <a:cs typeface="Calibri"/>
              </a:rPr>
              <a:t>Care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06823" y="5321808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4" h="916304">
                <a:moveTo>
                  <a:pt x="457962" y="0"/>
                </a:moveTo>
                <a:lnTo>
                  <a:pt x="411128" y="2363"/>
                </a:lnTo>
                <a:lnTo>
                  <a:pt x="365649" y="9301"/>
                </a:lnTo>
                <a:lnTo>
                  <a:pt x="321756" y="20584"/>
                </a:lnTo>
                <a:lnTo>
                  <a:pt x="279677" y="35980"/>
                </a:lnTo>
                <a:lnTo>
                  <a:pt x="239644" y="55261"/>
                </a:lnTo>
                <a:lnTo>
                  <a:pt x="201885" y="78197"/>
                </a:lnTo>
                <a:lnTo>
                  <a:pt x="166631" y="104557"/>
                </a:lnTo>
                <a:lnTo>
                  <a:pt x="134111" y="134111"/>
                </a:lnTo>
                <a:lnTo>
                  <a:pt x="104557" y="166631"/>
                </a:lnTo>
                <a:lnTo>
                  <a:pt x="78197" y="201885"/>
                </a:lnTo>
                <a:lnTo>
                  <a:pt x="55261" y="239644"/>
                </a:lnTo>
                <a:lnTo>
                  <a:pt x="35980" y="279677"/>
                </a:lnTo>
                <a:lnTo>
                  <a:pt x="20584" y="321756"/>
                </a:lnTo>
                <a:lnTo>
                  <a:pt x="9301" y="365649"/>
                </a:lnTo>
                <a:lnTo>
                  <a:pt x="2363" y="411128"/>
                </a:lnTo>
                <a:lnTo>
                  <a:pt x="0" y="457961"/>
                </a:lnTo>
                <a:lnTo>
                  <a:pt x="2363" y="504785"/>
                </a:lnTo>
                <a:lnTo>
                  <a:pt x="9301" y="550255"/>
                </a:lnTo>
                <a:lnTo>
                  <a:pt x="20584" y="594144"/>
                </a:lnTo>
                <a:lnTo>
                  <a:pt x="35980" y="636219"/>
                </a:lnTo>
                <a:lnTo>
                  <a:pt x="55261" y="676251"/>
                </a:lnTo>
                <a:lnTo>
                  <a:pt x="78197" y="714010"/>
                </a:lnTo>
                <a:lnTo>
                  <a:pt x="104557" y="749266"/>
                </a:lnTo>
                <a:lnTo>
                  <a:pt x="134112" y="781788"/>
                </a:lnTo>
                <a:lnTo>
                  <a:pt x="166631" y="811346"/>
                </a:lnTo>
                <a:lnTo>
                  <a:pt x="201885" y="837709"/>
                </a:lnTo>
                <a:lnTo>
                  <a:pt x="239644" y="860649"/>
                </a:lnTo>
                <a:lnTo>
                  <a:pt x="279677" y="879934"/>
                </a:lnTo>
                <a:lnTo>
                  <a:pt x="321756" y="895334"/>
                </a:lnTo>
                <a:lnTo>
                  <a:pt x="365649" y="906619"/>
                </a:lnTo>
                <a:lnTo>
                  <a:pt x="411128" y="913559"/>
                </a:lnTo>
                <a:lnTo>
                  <a:pt x="457962" y="915923"/>
                </a:lnTo>
                <a:lnTo>
                  <a:pt x="504795" y="913559"/>
                </a:lnTo>
                <a:lnTo>
                  <a:pt x="550274" y="906619"/>
                </a:lnTo>
                <a:lnTo>
                  <a:pt x="594167" y="895334"/>
                </a:lnTo>
                <a:lnTo>
                  <a:pt x="636246" y="879934"/>
                </a:lnTo>
                <a:lnTo>
                  <a:pt x="676279" y="860649"/>
                </a:lnTo>
                <a:lnTo>
                  <a:pt x="714038" y="837709"/>
                </a:lnTo>
                <a:lnTo>
                  <a:pt x="749292" y="811346"/>
                </a:lnTo>
                <a:lnTo>
                  <a:pt x="781812" y="781788"/>
                </a:lnTo>
                <a:lnTo>
                  <a:pt x="811366" y="749266"/>
                </a:lnTo>
                <a:lnTo>
                  <a:pt x="837726" y="714010"/>
                </a:lnTo>
                <a:lnTo>
                  <a:pt x="860662" y="676251"/>
                </a:lnTo>
                <a:lnTo>
                  <a:pt x="879943" y="636219"/>
                </a:lnTo>
                <a:lnTo>
                  <a:pt x="895339" y="594144"/>
                </a:lnTo>
                <a:lnTo>
                  <a:pt x="906622" y="550255"/>
                </a:lnTo>
                <a:lnTo>
                  <a:pt x="913560" y="504785"/>
                </a:lnTo>
                <a:lnTo>
                  <a:pt x="915924" y="457961"/>
                </a:lnTo>
                <a:lnTo>
                  <a:pt x="913560" y="411128"/>
                </a:lnTo>
                <a:lnTo>
                  <a:pt x="906622" y="365649"/>
                </a:lnTo>
                <a:lnTo>
                  <a:pt x="895339" y="321756"/>
                </a:lnTo>
                <a:lnTo>
                  <a:pt x="879943" y="279677"/>
                </a:lnTo>
                <a:lnTo>
                  <a:pt x="860662" y="239644"/>
                </a:lnTo>
                <a:lnTo>
                  <a:pt x="837726" y="201885"/>
                </a:lnTo>
                <a:lnTo>
                  <a:pt x="811366" y="166631"/>
                </a:lnTo>
                <a:lnTo>
                  <a:pt x="781811" y="134111"/>
                </a:lnTo>
                <a:lnTo>
                  <a:pt x="749292" y="104557"/>
                </a:lnTo>
                <a:lnTo>
                  <a:pt x="714038" y="78197"/>
                </a:lnTo>
                <a:lnTo>
                  <a:pt x="676279" y="55261"/>
                </a:lnTo>
                <a:lnTo>
                  <a:pt x="636246" y="35980"/>
                </a:lnTo>
                <a:lnTo>
                  <a:pt x="594167" y="20584"/>
                </a:lnTo>
                <a:lnTo>
                  <a:pt x="550274" y="9301"/>
                </a:lnTo>
                <a:lnTo>
                  <a:pt x="504795" y="2363"/>
                </a:lnTo>
                <a:lnTo>
                  <a:pt x="457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06823" y="5321808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4" h="916304">
                <a:moveTo>
                  <a:pt x="0" y="457961"/>
                </a:moveTo>
                <a:lnTo>
                  <a:pt x="2363" y="411128"/>
                </a:lnTo>
                <a:lnTo>
                  <a:pt x="9301" y="365649"/>
                </a:lnTo>
                <a:lnTo>
                  <a:pt x="20584" y="321756"/>
                </a:lnTo>
                <a:lnTo>
                  <a:pt x="35980" y="279677"/>
                </a:lnTo>
                <a:lnTo>
                  <a:pt x="55261" y="239644"/>
                </a:lnTo>
                <a:lnTo>
                  <a:pt x="78197" y="201885"/>
                </a:lnTo>
                <a:lnTo>
                  <a:pt x="104557" y="166631"/>
                </a:lnTo>
                <a:lnTo>
                  <a:pt x="134111" y="134111"/>
                </a:lnTo>
                <a:lnTo>
                  <a:pt x="166631" y="104557"/>
                </a:lnTo>
                <a:lnTo>
                  <a:pt x="201885" y="78197"/>
                </a:lnTo>
                <a:lnTo>
                  <a:pt x="239644" y="55261"/>
                </a:lnTo>
                <a:lnTo>
                  <a:pt x="279677" y="35980"/>
                </a:lnTo>
                <a:lnTo>
                  <a:pt x="321756" y="20584"/>
                </a:lnTo>
                <a:lnTo>
                  <a:pt x="365649" y="9301"/>
                </a:lnTo>
                <a:lnTo>
                  <a:pt x="411128" y="2363"/>
                </a:lnTo>
                <a:lnTo>
                  <a:pt x="457962" y="0"/>
                </a:lnTo>
                <a:lnTo>
                  <a:pt x="504795" y="2363"/>
                </a:lnTo>
                <a:lnTo>
                  <a:pt x="550274" y="9301"/>
                </a:lnTo>
                <a:lnTo>
                  <a:pt x="594167" y="20584"/>
                </a:lnTo>
                <a:lnTo>
                  <a:pt x="636246" y="35980"/>
                </a:lnTo>
                <a:lnTo>
                  <a:pt x="676279" y="55261"/>
                </a:lnTo>
                <a:lnTo>
                  <a:pt x="714038" y="78197"/>
                </a:lnTo>
                <a:lnTo>
                  <a:pt x="749292" y="104557"/>
                </a:lnTo>
                <a:lnTo>
                  <a:pt x="781811" y="134111"/>
                </a:lnTo>
                <a:lnTo>
                  <a:pt x="811366" y="166631"/>
                </a:lnTo>
                <a:lnTo>
                  <a:pt x="837726" y="201885"/>
                </a:lnTo>
                <a:lnTo>
                  <a:pt x="860662" y="239644"/>
                </a:lnTo>
                <a:lnTo>
                  <a:pt x="879943" y="279677"/>
                </a:lnTo>
                <a:lnTo>
                  <a:pt x="895339" y="321756"/>
                </a:lnTo>
                <a:lnTo>
                  <a:pt x="906622" y="365649"/>
                </a:lnTo>
                <a:lnTo>
                  <a:pt x="913560" y="411128"/>
                </a:lnTo>
                <a:lnTo>
                  <a:pt x="915924" y="457961"/>
                </a:lnTo>
                <a:lnTo>
                  <a:pt x="913560" y="504785"/>
                </a:lnTo>
                <a:lnTo>
                  <a:pt x="906622" y="550255"/>
                </a:lnTo>
                <a:lnTo>
                  <a:pt x="895339" y="594144"/>
                </a:lnTo>
                <a:lnTo>
                  <a:pt x="879943" y="636219"/>
                </a:lnTo>
                <a:lnTo>
                  <a:pt x="860662" y="676251"/>
                </a:lnTo>
                <a:lnTo>
                  <a:pt x="837726" y="714010"/>
                </a:lnTo>
                <a:lnTo>
                  <a:pt x="811366" y="749266"/>
                </a:lnTo>
                <a:lnTo>
                  <a:pt x="781812" y="781788"/>
                </a:lnTo>
                <a:lnTo>
                  <a:pt x="749292" y="811346"/>
                </a:lnTo>
                <a:lnTo>
                  <a:pt x="714038" y="837709"/>
                </a:lnTo>
                <a:lnTo>
                  <a:pt x="676279" y="860649"/>
                </a:lnTo>
                <a:lnTo>
                  <a:pt x="636246" y="879934"/>
                </a:lnTo>
                <a:lnTo>
                  <a:pt x="594167" y="895334"/>
                </a:lnTo>
                <a:lnTo>
                  <a:pt x="550274" y="906619"/>
                </a:lnTo>
                <a:lnTo>
                  <a:pt x="504795" y="913559"/>
                </a:lnTo>
                <a:lnTo>
                  <a:pt x="457962" y="915923"/>
                </a:lnTo>
                <a:lnTo>
                  <a:pt x="411128" y="913559"/>
                </a:lnTo>
                <a:lnTo>
                  <a:pt x="365649" y="906619"/>
                </a:lnTo>
                <a:lnTo>
                  <a:pt x="321756" y="895334"/>
                </a:lnTo>
                <a:lnTo>
                  <a:pt x="279677" y="879934"/>
                </a:lnTo>
                <a:lnTo>
                  <a:pt x="239644" y="860649"/>
                </a:lnTo>
                <a:lnTo>
                  <a:pt x="201885" y="837709"/>
                </a:lnTo>
                <a:lnTo>
                  <a:pt x="166631" y="811346"/>
                </a:lnTo>
                <a:lnTo>
                  <a:pt x="134112" y="781788"/>
                </a:lnTo>
                <a:lnTo>
                  <a:pt x="104557" y="749266"/>
                </a:lnTo>
                <a:lnTo>
                  <a:pt x="78197" y="714010"/>
                </a:lnTo>
                <a:lnTo>
                  <a:pt x="55261" y="676251"/>
                </a:lnTo>
                <a:lnTo>
                  <a:pt x="35980" y="636219"/>
                </a:lnTo>
                <a:lnTo>
                  <a:pt x="20584" y="594144"/>
                </a:lnTo>
                <a:lnTo>
                  <a:pt x="9301" y="550255"/>
                </a:lnTo>
                <a:lnTo>
                  <a:pt x="2363" y="504785"/>
                </a:lnTo>
                <a:lnTo>
                  <a:pt x="0" y="457961"/>
                </a:lnTo>
                <a:close/>
              </a:path>
            </a:pathLst>
          </a:custGeom>
          <a:ln w="76200">
            <a:solidFill>
              <a:srgbClr val="005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80940" y="5659221"/>
            <a:ext cx="57277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84BC00"/>
                </a:solidFill>
                <a:latin typeface="Calibri"/>
                <a:cs typeface="Calibri"/>
              </a:rPr>
              <a:t>$10M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58717" y="3068573"/>
            <a:ext cx="5637530" cy="88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0" marR="5080" indent="-794385">
              <a:lnSpc>
                <a:spcPct val="100000"/>
              </a:lnSpc>
            </a:pPr>
            <a:r>
              <a:rPr sz="2800" b="1" spc="-5" dirty="0">
                <a:solidFill>
                  <a:srgbClr val="84BC00"/>
                </a:solidFill>
                <a:latin typeface="Calibri"/>
                <a:cs typeface="Calibri"/>
              </a:rPr>
              <a:t>All </a:t>
            </a:r>
            <a:r>
              <a:rPr sz="2800" b="1" spc="-10" dirty="0">
                <a:solidFill>
                  <a:srgbClr val="84BC00"/>
                </a:solidFill>
                <a:latin typeface="Calibri"/>
                <a:cs typeface="Calibri"/>
              </a:rPr>
              <a:t>applicants </a:t>
            </a:r>
            <a:r>
              <a:rPr sz="2800" b="1" spc="-15" dirty="0">
                <a:solidFill>
                  <a:srgbClr val="005B82"/>
                </a:solidFill>
                <a:latin typeface="Calibri"/>
                <a:cs typeface="Calibri"/>
              </a:rPr>
              <a:t>must </a:t>
            </a:r>
            <a:r>
              <a:rPr sz="2800" b="1" spc="-20" dirty="0">
                <a:solidFill>
                  <a:srgbClr val="005B82"/>
                </a:solidFill>
                <a:latin typeface="Calibri"/>
                <a:cs typeface="Calibri"/>
              </a:rPr>
              <a:t>pre-register </a:t>
            </a:r>
            <a:r>
              <a:rPr sz="2800" b="1" spc="-5" dirty="0">
                <a:solidFill>
                  <a:srgbClr val="84BC00"/>
                </a:solidFill>
                <a:latin typeface="Calibri"/>
                <a:cs typeface="Calibri"/>
              </a:rPr>
              <a:t>online  </a:t>
            </a:r>
            <a:r>
              <a:rPr sz="2800" b="1" spc="-15" dirty="0">
                <a:solidFill>
                  <a:srgbClr val="84BC00"/>
                </a:solidFill>
                <a:latin typeface="Calibri"/>
                <a:cs typeface="Calibri"/>
              </a:rPr>
              <a:t>between </a:t>
            </a:r>
            <a:r>
              <a:rPr sz="2800" b="1" spc="-5" dirty="0">
                <a:solidFill>
                  <a:srgbClr val="005B82"/>
                </a:solidFill>
                <a:latin typeface="Calibri"/>
                <a:cs typeface="Calibri"/>
              </a:rPr>
              <a:t>April 19 – April</a:t>
            </a:r>
            <a:r>
              <a:rPr sz="2800" b="1" spc="95" dirty="0">
                <a:solidFill>
                  <a:srgbClr val="005B82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5B82"/>
                </a:solidFill>
                <a:latin typeface="Calibri"/>
                <a:cs typeface="Calibri"/>
              </a:rPr>
              <a:t>29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9043" y="5897879"/>
            <a:ext cx="1429511" cy="96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72128" y="0"/>
            <a:ext cx="8120380" cy="1371600"/>
          </a:xfrm>
          <a:custGeom>
            <a:avLst/>
            <a:gdLst/>
            <a:ahLst/>
            <a:cxnLst/>
            <a:rect l="l" t="t" r="r" b="b"/>
            <a:pathLst>
              <a:path w="8120380" h="1371600">
                <a:moveTo>
                  <a:pt x="0" y="0"/>
                </a:moveTo>
                <a:lnTo>
                  <a:pt x="8119872" y="1371600"/>
                </a:lnTo>
                <a:lnTo>
                  <a:pt x="8119872" y="9144"/>
                </a:lnTo>
                <a:lnTo>
                  <a:pt x="0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2191" y="24765"/>
            <a:ext cx="3594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Small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00577A"/>
                </a:solidFill>
                <a:latin typeface="Calibri"/>
                <a:cs typeface="Calibri"/>
              </a:rPr>
              <a:t>Emergency </a:t>
            </a:r>
            <a:r>
              <a:rPr sz="1600" spc="-5" dirty="0">
                <a:solidFill>
                  <a:srgbClr val="00577A"/>
                </a:solidFill>
                <a:latin typeface="Calibri"/>
                <a:cs typeface="Calibri"/>
              </a:rPr>
              <a:t>Assistance</a:t>
            </a:r>
            <a:r>
              <a:rPr sz="1600" spc="5" dirty="0">
                <a:solidFill>
                  <a:srgbClr val="00577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577A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545" y="1569211"/>
            <a:ext cx="10643870" cy="424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dirty="0">
                <a:solidFill>
                  <a:srgbClr val="04587A"/>
                </a:solidFill>
                <a:latin typeface="Segoe UI"/>
                <a:cs typeface="Segoe UI"/>
              </a:rPr>
              <a:t>Questions </a:t>
            </a:r>
            <a:r>
              <a:rPr sz="2850" i="1" spc="-5" dirty="0">
                <a:solidFill>
                  <a:srgbClr val="04587A"/>
                </a:solidFill>
                <a:latin typeface="Segoe UI"/>
                <a:cs typeface="Segoe UI"/>
              </a:rPr>
              <a:t>will focus </a:t>
            </a:r>
            <a:r>
              <a:rPr sz="2850" i="1" spc="5" dirty="0">
                <a:solidFill>
                  <a:srgbClr val="04587A"/>
                </a:solidFill>
                <a:latin typeface="Segoe UI"/>
                <a:cs typeface="Segoe UI"/>
              </a:rPr>
              <a:t>heavily </a:t>
            </a:r>
            <a:r>
              <a:rPr sz="2850" i="1" dirty="0">
                <a:solidFill>
                  <a:srgbClr val="04587A"/>
                </a:solidFill>
                <a:latin typeface="Segoe UI"/>
                <a:cs typeface="Segoe UI"/>
              </a:rPr>
              <a:t>on </a:t>
            </a:r>
            <a:r>
              <a:rPr sz="2850" i="1" spc="-20" dirty="0">
                <a:solidFill>
                  <a:srgbClr val="04587A"/>
                </a:solidFill>
                <a:latin typeface="Segoe UI"/>
                <a:cs typeface="Segoe UI"/>
              </a:rPr>
              <a:t>COVID-19</a:t>
            </a:r>
            <a:r>
              <a:rPr sz="2850" i="1" spc="-5" dirty="0">
                <a:solidFill>
                  <a:srgbClr val="04587A"/>
                </a:solidFill>
                <a:latin typeface="Segoe UI"/>
                <a:cs typeface="Segoe UI"/>
              </a:rPr>
              <a:t> </a:t>
            </a:r>
            <a:r>
              <a:rPr sz="2850" i="1" dirty="0">
                <a:solidFill>
                  <a:srgbClr val="04587A"/>
                </a:solidFill>
                <a:latin typeface="Segoe UI"/>
                <a:cs typeface="Segoe UI"/>
              </a:rPr>
              <a:t>Impact</a:t>
            </a:r>
            <a:endParaRPr sz="2850">
              <a:latin typeface="Segoe UI"/>
              <a:cs typeface="Segoe UI"/>
            </a:endParaRPr>
          </a:p>
          <a:p>
            <a:pPr marL="116839">
              <a:lnSpc>
                <a:spcPct val="100000"/>
              </a:lnSpc>
              <a:spcBef>
                <a:spcPts val="835"/>
              </a:spcBef>
            </a:pPr>
            <a:r>
              <a:rPr sz="2000" b="1" spc="-10" dirty="0">
                <a:solidFill>
                  <a:srgbClr val="84BC00"/>
                </a:solidFill>
                <a:latin typeface="Calibri"/>
                <a:cs typeface="Calibri"/>
              </a:rPr>
              <a:t>Applicants </a:t>
            </a:r>
            <a:r>
              <a:rPr sz="2000" b="1" spc="-5" dirty="0">
                <a:solidFill>
                  <a:srgbClr val="84BC00"/>
                </a:solidFill>
                <a:latin typeface="Calibri"/>
                <a:cs typeface="Calibri"/>
              </a:rPr>
              <a:t>will need </a:t>
            </a:r>
            <a:r>
              <a:rPr sz="2000" b="1" spc="-15" dirty="0">
                <a:solidFill>
                  <a:srgbClr val="84BC00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84BC00"/>
                </a:solidFill>
                <a:latin typeface="Calibri"/>
                <a:cs typeface="Calibri"/>
              </a:rPr>
              <a:t>be able </a:t>
            </a:r>
            <a:r>
              <a:rPr sz="2000" b="1" spc="-20" dirty="0">
                <a:solidFill>
                  <a:srgbClr val="84BC00"/>
                </a:solidFill>
                <a:latin typeface="Calibri"/>
                <a:cs typeface="Calibri"/>
              </a:rPr>
              <a:t>to </a:t>
            </a:r>
            <a:r>
              <a:rPr sz="2000" b="1" spc="-10" dirty="0">
                <a:solidFill>
                  <a:srgbClr val="84BC00"/>
                </a:solidFill>
                <a:latin typeface="Calibri"/>
                <a:cs typeface="Calibri"/>
              </a:rPr>
              <a:t>answer </a:t>
            </a:r>
            <a:r>
              <a:rPr sz="2000" b="1" spc="-5" dirty="0">
                <a:solidFill>
                  <a:srgbClr val="84BC00"/>
                </a:solidFill>
                <a:latin typeface="Calibri"/>
                <a:cs typeface="Calibri"/>
              </a:rPr>
              <a:t>the</a:t>
            </a:r>
            <a:r>
              <a:rPr sz="2000" b="1" spc="125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84BC00"/>
                </a:solidFill>
                <a:latin typeface="Calibri"/>
                <a:cs typeface="Calibri"/>
              </a:rPr>
              <a:t>following: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imes New Roman"/>
              <a:cs typeface="Times New Roman"/>
            </a:endParaRPr>
          </a:p>
          <a:p>
            <a:pPr marL="84455">
              <a:lnSpc>
                <a:spcPct val="100000"/>
              </a:lnSpc>
            </a:pPr>
            <a:r>
              <a:rPr sz="2000" spc="-1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2000" spc="-35" dirty="0">
                <a:latin typeface="Calibri"/>
                <a:cs typeface="Calibri"/>
              </a:rPr>
              <a:t>Were </a:t>
            </a:r>
            <a:r>
              <a:rPr sz="2000" spc="-15" dirty="0">
                <a:latin typeface="Calibri"/>
                <a:cs typeface="Calibri"/>
              </a:rPr>
              <a:t>you </a:t>
            </a:r>
            <a:r>
              <a:rPr sz="2000" spc="-10" dirty="0">
                <a:latin typeface="Calibri"/>
                <a:cs typeface="Calibri"/>
              </a:rPr>
              <a:t>deemed </a:t>
            </a:r>
            <a:r>
              <a:rPr sz="2000" spc="-5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essential business based on </a:t>
            </a:r>
            <a:r>
              <a:rPr sz="2000" spc="-15" dirty="0">
                <a:latin typeface="Calibri"/>
                <a:cs typeface="Calibri"/>
              </a:rPr>
              <a:t>Executive Order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#107?</a:t>
            </a:r>
            <a:endParaRPr sz="20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1210"/>
              </a:spcBef>
            </a:pPr>
            <a:r>
              <a:rPr sz="2000" spc="70" dirty="0">
                <a:solidFill>
                  <a:srgbClr val="84BC00"/>
                </a:solidFill>
                <a:latin typeface="Arial"/>
                <a:cs typeface="Arial"/>
              </a:rPr>
              <a:t>►</a:t>
            </a:r>
            <a:r>
              <a:rPr sz="2000" spc="70" dirty="0">
                <a:latin typeface="Calibri"/>
                <a:cs typeface="Calibri"/>
              </a:rPr>
              <a:t>If </a:t>
            </a:r>
            <a:r>
              <a:rPr sz="2000" spc="-15" dirty="0">
                <a:latin typeface="Calibri"/>
                <a:cs typeface="Calibri"/>
              </a:rPr>
              <a:t>non-profit, what </a:t>
            </a:r>
            <a:r>
              <a:rPr sz="2000" spc="-5" dirty="0">
                <a:latin typeface="Calibri"/>
                <a:cs typeface="Calibri"/>
              </a:rPr>
              <a:t>type </a:t>
            </a:r>
            <a:r>
              <a:rPr sz="2000" spc="-10" dirty="0">
                <a:latin typeface="Calibri"/>
                <a:cs typeface="Calibri"/>
              </a:rPr>
              <a:t>(501 C-3,4,6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etc.)?</a:t>
            </a:r>
            <a:endParaRPr sz="20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1205"/>
              </a:spcBef>
            </a:pPr>
            <a:r>
              <a:rPr sz="2000" spc="-1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what </a:t>
            </a:r>
            <a:r>
              <a:rPr sz="2000" spc="-10" dirty="0">
                <a:latin typeface="Calibri"/>
                <a:cs typeface="Calibri"/>
              </a:rPr>
              <a:t>capacity </a:t>
            </a:r>
            <a:r>
              <a:rPr sz="2000" spc="-15" dirty="0">
                <a:latin typeface="Calibri"/>
                <a:cs typeface="Calibri"/>
              </a:rPr>
              <a:t>was your </a:t>
            </a:r>
            <a:r>
              <a:rPr sz="2000" spc="-10" dirty="0">
                <a:latin typeface="Calibri"/>
                <a:cs typeface="Calibri"/>
              </a:rPr>
              <a:t>business able </a:t>
            </a:r>
            <a:r>
              <a:rPr sz="2000" spc="-20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re-open?</a:t>
            </a:r>
            <a:endParaRPr sz="20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1205"/>
              </a:spcBef>
            </a:pPr>
            <a:r>
              <a:rPr sz="2000" spc="30" dirty="0">
                <a:solidFill>
                  <a:srgbClr val="84BC00"/>
                </a:solidFill>
                <a:latin typeface="Arial"/>
                <a:cs typeface="Arial"/>
              </a:rPr>
              <a:t>►</a:t>
            </a:r>
            <a:r>
              <a:rPr sz="2000" spc="30" dirty="0">
                <a:latin typeface="Calibri"/>
                <a:cs typeface="Calibri"/>
              </a:rPr>
              <a:t>What </a:t>
            </a:r>
            <a:r>
              <a:rPr sz="2000" spc="-15" dirty="0">
                <a:latin typeface="Calibri"/>
                <a:cs typeface="Calibri"/>
              </a:rPr>
              <a:t>was your Revenue </a:t>
            </a:r>
            <a:r>
              <a:rPr sz="2000" spc="-10" dirty="0">
                <a:latin typeface="Calibri"/>
                <a:cs typeface="Calibri"/>
              </a:rPr>
              <a:t>Loss </a:t>
            </a:r>
            <a:r>
              <a:rPr sz="2000" spc="-5" dirty="0">
                <a:latin typeface="Calibri"/>
                <a:cs typeface="Calibri"/>
              </a:rPr>
              <a:t>as a </a:t>
            </a:r>
            <a:r>
              <a:rPr sz="2000" spc="-10" dirty="0">
                <a:latin typeface="Calibri"/>
                <a:cs typeface="Calibri"/>
              </a:rPr>
              <a:t>result of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COVID-19?</a:t>
            </a:r>
            <a:endParaRPr sz="20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1260"/>
              </a:spcBef>
            </a:pPr>
            <a:r>
              <a:rPr sz="2000" spc="60" dirty="0">
                <a:solidFill>
                  <a:srgbClr val="84BC00"/>
                </a:solidFill>
                <a:latin typeface="Arial"/>
                <a:cs typeface="Arial"/>
              </a:rPr>
              <a:t>►</a:t>
            </a:r>
            <a:r>
              <a:rPr sz="2000" spc="60" dirty="0">
                <a:latin typeface="Calibri"/>
                <a:cs typeface="Calibri"/>
              </a:rPr>
              <a:t>What </a:t>
            </a:r>
            <a:r>
              <a:rPr sz="2000" spc="10" dirty="0">
                <a:latin typeface="Calibri"/>
                <a:cs typeface="Calibri"/>
              </a:rPr>
              <a:t>is </a:t>
            </a:r>
            <a:r>
              <a:rPr sz="2000" spc="5" dirty="0">
                <a:latin typeface="Calibri"/>
                <a:cs typeface="Calibri"/>
              </a:rPr>
              <a:t>your </a:t>
            </a:r>
            <a:r>
              <a:rPr sz="2000" spc="15" dirty="0">
                <a:latin typeface="Calibri"/>
                <a:cs typeface="Calibri"/>
              </a:rPr>
              <a:t>Additional </a:t>
            </a:r>
            <a:r>
              <a:rPr sz="2000" spc="10" dirty="0">
                <a:latin typeface="Calibri"/>
                <a:cs typeface="Calibri"/>
              </a:rPr>
              <a:t>Financial </a:t>
            </a:r>
            <a:r>
              <a:rPr sz="2000" spc="20" dirty="0">
                <a:latin typeface="Calibri"/>
                <a:cs typeface="Calibri"/>
              </a:rPr>
              <a:t>Need </a:t>
            </a:r>
            <a:r>
              <a:rPr sz="2000" spc="15" dirty="0">
                <a:latin typeface="Calibri"/>
                <a:cs typeface="Calibri"/>
              </a:rPr>
              <a:t>as a </a:t>
            </a:r>
            <a:r>
              <a:rPr sz="2000" spc="10" dirty="0">
                <a:latin typeface="Calibri"/>
                <a:cs typeface="Calibri"/>
              </a:rPr>
              <a:t>result </a:t>
            </a:r>
            <a:r>
              <a:rPr sz="2000" spc="15" dirty="0">
                <a:latin typeface="Calibri"/>
                <a:cs typeface="Calibri"/>
              </a:rPr>
              <a:t>of COVID-19 </a:t>
            </a:r>
            <a:r>
              <a:rPr sz="2000" spc="5" dirty="0">
                <a:latin typeface="Calibri"/>
                <a:cs typeface="Calibri"/>
              </a:rPr>
              <a:t>(after </a:t>
            </a:r>
            <a:r>
              <a:rPr sz="2000" spc="15" dirty="0">
                <a:latin typeface="Calibri"/>
                <a:cs typeface="Calibri"/>
              </a:rPr>
              <a:t>other COVID-19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Assistance)?</a:t>
            </a:r>
            <a:endParaRPr sz="20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1220"/>
              </a:spcBef>
            </a:pPr>
            <a:r>
              <a:rPr sz="2000" spc="30" dirty="0">
                <a:solidFill>
                  <a:srgbClr val="84BC00"/>
                </a:solidFill>
                <a:latin typeface="Arial"/>
                <a:cs typeface="Arial"/>
              </a:rPr>
              <a:t>►</a:t>
            </a:r>
            <a:r>
              <a:rPr sz="2000" spc="30" dirty="0">
                <a:latin typeface="Calibri"/>
                <a:cs typeface="Calibri"/>
              </a:rPr>
              <a:t>What </a:t>
            </a:r>
            <a:r>
              <a:rPr sz="2000" spc="-5" dirty="0">
                <a:latin typeface="Calibri"/>
                <a:cs typeface="Calibri"/>
              </a:rPr>
              <a:t>will the </a:t>
            </a:r>
            <a:r>
              <a:rPr sz="2000" spc="-25" dirty="0">
                <a:latin typeface="Calibri"/>
                <a:cs typeface="Calibri"/>
              </a:rPr>
              <a:t>Grant </a:t>
            </a:r>
            <a:r>
              <a:rPr sz="2000" spc="-10" dirty="0">
                <a:latin typeface="Calibri"/>
                <a:cs typeface="Calibri"/>
              </a:rPr>
              <a:t>Proceeds be used </a:t>
            </a:r>
            <a:r>
              <a:rPr sz="2000" spc="-2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(if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approved)?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2048" y="656335"/>
            <a:ext cx="621982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00577A"/>
                </a:solidFill>
              </a:rPr>
              <a:t>Phase </a:t>
            </a:r>
            <a:r>
              <a:rPr sz="4000" spc="-5" dirty="0">
                <a:solidFill>
                  <a:srgbClr val="00577A"/>
                </a:solidFill>
              </a:rPr>
              <a:t>4 Grant</a:t>
            </a:r>
            <a:r>
              <a:rPr sz="4000" spc="5" dirty="0">
                <a:solidFill>
                  <a:srgbClr val="00577A"/>
                </a:solidFill>
              </a:rPr>
              <a:t> </a:t>
            </a:r>
            <a:r>
              <a:rPr sz="4000" spc="-10" dirty="0">
                <a:solidFill>
                  <a:srgbClr val="00577A"/>
                </a:solidFill>
              </a:rPr>
              <a:t>Application</a:t>
            </a:r>
            <a:endParaRPr sz="4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">
              <a:latin typeface="Times New Roman"/>
              <a:cs typeface="Times New Roman"/>
            </a:endParaRPr>
          </a:p>
          <a:p>
            <a:pPr marR="297180" algn="r">
              <a:lnSpc>
                <a:spcPct val="100000"/>
              </a:lnSpc>
            </a:pPr>
            <a:r>
              <a:rPr sz="800" dirty="0">
                <a:solidFill>
                  <a:srgbClr val="808080"/>
                </a:solidFill>
                <a:latin typeface="Calibri"/>
                <a:cs typeface="Calibri"/>
              </a:rPr>
              <a:t>41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5704" y="0"/>
            <a:ext cx="1495044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6"/>
                </a:lnTo>
                <a:lnTo>
                  <a:pt x="12191999" y="6857996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87B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0534" y="5113782"/>
            <a:ext cx="5172710" cy="0"/>
          </a:xfrm>
          <a:custGeom>
            <a:avLst/>
            <a:gdLst/>
            <a:ahLst/>
            <a:cxnLst/>
            <a:rect l="l" t="t" r="r" b="b"/>
            <a:pathLst>
              <a:path w="5172709">
                <a:moveTo>
                  <a:pt x="5172583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77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4952" y="5949694"/>
            <a:ext cx="1377696" cy="9083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2144" y="577595"/>
            <a:ext cx="2208276" cy="3363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2915" y="603504"/>
            <a:ext cx="2106167" cy="3261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58236" y="6040932"/>
            <a:ext cx="69767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0970" algn="l"/>
                <a:tab pos="3011805" algn="l"/>
                <a:tab pos="4972050" algn="l"/>
              </a:tabLst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@NewJerseyEDA	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|	njeda.com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|	</a:t>
            </a:r>
            <a:r>
              <a:rPr lang="en-US" sz="2800" b="1" spc="-5" dirty="0">
                <a:solidFill>
                  <a:srgbClr val="FFFFFF"/>
                </a:solidFill>
                <a:cs typeface="Calibri"/>
              </a:rPr>
              <a:t>844.965.1125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7414" y="3921125"/>
            <a:ext cx="6838315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Visit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NJEDA.com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business.nj.gov/covid</a:t>
            </a:r>
            <a:endParaRPr sz="3200">
              <a:latin typeface="Calibri"/>
              <a:cs typeface="Calibri"/>
            </a:endParaRPr>
          </a:p>
          <a:p>
            <a:pPr marL="89535" algn="ctr">
              <a:lnSpc>
                <a:spcPct val="100000"/>
              </a:lnSpc>
              <a:spcBef>
                <a:spcPts val="400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information.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38761" y="6636563"/>
            <a:ext cx="17526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A6A6A6"/>
                </a:solidFill>
                <a:latin typeface="Arial"/>
                <a:cs typeface="Arial"/>
              </a:rPr>
              <a:t>41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75888" y="5326379"/>
            <a:ext cx="637032" cy="637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98108" y="5326379"/>
            <a:ext cx="637032" cy="6370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17135" y="5326379"/>
            <a:ext cx="635508" cy="637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9356" y="5326379"/>
            <a:ext cx="635507" cy="6370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56859" y="5326379"/>
            <a:ext cx="637032" cy="6370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9080" y="5326379"/>
            <a:ext cx="637031" cy="6370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3318" y="6636613"/>
            <a:ext cx="7747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808080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5704" y="0"/>
            <a:ext cx="1495044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62171"/>
            <a:ext cx="12192000" cy="429895"/>
          </a:xfrm>
          <a:custGeom>
            <a:avLst/>
            <a:gdLst/>
            <a:ahLst/>
            <a:cxnLst/>
            <a:rect l="l" t="t" r="r" b="b"/>
            <a:pathLst>
              <a:path w="12192000" h="429895">
                <a:moveTo>
                  <a:pt x="0" y="0"/>
                </a:moveTo>
                <a:lnTo>
                  <a:pt x="0" y="429767"/>
                </a:lnTo>
                <a:lnTo>
                  <a:pt x="12191999" y="429767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85332"/>
            <a:ext cx="12192000" cy="451484"/>
          </a:xfrm>
          <a:custGeom>
            <a:avLst/>
            <a:gdLst/>
            <a:ahLst/>
            <a:cxnLst/>
            <a:rect l="l" t="t" r="r" b="b"/>
            <a:pathLst>
              <a:path w="12192000" h="451484">
                <a:moveTo>
                  <a:pt x="0" y="0"/>
                </a:moveTo>
                <a:lnTo>
                  <a:pt x="0" y="451104"/>
                </a:lnTo>
                <a:lnTo>
                  <a:pt x="12191999" y="45110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37305" y="6135522"/>
            <a:ext cx="55511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Applications will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be open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week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category.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9527" y="374777"/>
            <a:ext cx="5160010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PHASE </a:t>
            </a:r>
            <a:r>
              <a:rPr dirty="0"/>
              <a:t>4 </a:t>
            </a:r>
            <a:r>
              <a:rPr spc="-10" dirty="0"/>
              <a:t>PROGRAM</a:t>
            </a:r>
            <a:r>
              <a:rPr dirty="0"/>
              <a:t> TIMELINE</a:t>
            </a:r>
          </a:p>
        </p:txBody>
      </p:sp>
      <p:sp>
        <p:nvSpPr>
          <p:cNvPr id="8" name="object 8"/>
          <p:cNvSpPr/>
          <p:nvPr/>
        </p:nvSpPr>
        <p:spPr>
          <a:xfrm>
            <a:off x="120395" y="173736"/>
            <a:ext cx="957072" cy="955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381" y="1227582"/>
            <a:ext cx="11245850" cy="0"/>
          </a:xfrm>
          <a:custGeom>
            <a:avLst/>
            <a:gdLst/>
            <a:ahLst/>
            <a:cxnLst/>
            <a:rect l="l" t="t" r="r" b="b"/>
            <a:pathLst>
              <a:path w="11245850">
                <a:moveTo>
                  <a:pt x="0" y="0"/>
                </a:moveTo>
                <a:lnTo>
                  <a:pt x="11245469" y="0"/>
                </a:lnTo>
              </a:path>
            </a:pathLst>
          </a:custGeom>
          <a:ln w="19812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96214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6200">
            <a:solidFill>
              <a:srgbClr val="005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6421" y="5113654"/>
            <a:ext cx="134239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43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App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  opens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(Non-Phase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0380" y="5113654"/>
            <a:ext cx="230886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4015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App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  opens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(Restaurants, </a:t>
            </a:r>
            <a:r>
              <a:rPr sz="1800" spc="-5" dirty="0">
                <a:latin typeface="Calibri"/>
                <a:cs typeface="Calibri"/>
              </a:rPr>
              <a:t>Child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85966" y="5113654"/>
            <a:ext cx="169100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Application </a:t>
            </a:r>
            <a:r>
              <a:rPr sz="1800" spc="-5" dirty="0">
                <a:latin typeface="Calibri"/>
                <a:cs typeface="Calibri"/>
              </a:rPr>
              <a:t>opens  </a:t>
            </a:r>
            <a:r>
              <a:rPr sz="1800" spc="-10" dirty="0">
                <a:latin typeface="Calibri"/>
                <a:cs typeface="Calibri"/>
              </a:rPr>
              <a:t>(Micro)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59900" y="5113654"/>
            <a:ext cx="169100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Application </a:t>
            </a:r>
            <a:r>
              <a:rPr sz="1800" spc="-5" dirty="0">
                <a:latin typeface="Calibri"/>
                <a:cs typeface="Calibri"/>
              </a:rPr>
              <a:t>opens  (6-50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employees)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6713" y="4196333"/>
            <a:ext cx="1083945" cy="62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5B82"/>
                </a:solidFill>
                <a:latin typeface="Arial"/>
                <a:cs typeface="Arial"/>
              </a:rPr>
              <a:t>5/3/2021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5B82"/>
                </a:solidFill>
                <a:latin typeface="Arial"/>
                <a:cs typeface="Arial"/>
              </a:rPr>
              <a:t>9:00</a:t>
            </a:r>
            <a:r>
              <a:rPr sz="2000" spc="-110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B82"/>
                </a:solidFill>
                <a:latin typeface="Arial"/>
                <a:cs typeface="Arial"/>
              </a:rPr>
              <a:t>a.m.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15536" y="4196333"/>
            <a:ext cx="1083945" cy="62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5B82"/>
                </a:solidFill>
                <a:latin typeface="Arial"/>
                <a:cs typeface="Arial"/>
              </a:rPr>
              <a:t>5/5/2021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5B82"/>
                </a:solidFill>
                <a:latin typeface="Arial"/>
                <a:cs typeface="Arial"/>
              </a:rPr>
              <a:t>9:00</a:t>
            </a:r>
            <a:r>
              <a:rPr sz="2000" spc="-110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B82"/>
                </a:solidFill>
                <a:latin typeface="Arial"/>
                <a:cs typeface="Arial"/>
              </a:rPr>
              <a:t>a.m.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44461" y="4196333"/>
            <a:ext cx="1157605" cy="62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5B82"/>
                </a:solidFill>
                <a:latin typeface="Arial"/>
                <a:cs typeface="Arial"/>
              </a:rPr>
              <a:t>5/10/2021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5B82"/>
                </a:solidFill>
                <a:latin typeface="Arial"/>
                <a:cs typeface="Arial"/>
              </a:rPr>
              <a:t>9:00</a:t>
            </a:r>
            <a:r>
              <a:rPr sz="2000" spc="-110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B82"/>
                </a:solidFill>
                <a:latin typeface="Arial"/>
                <a:cs typeface="Arial"/>
              </a:rPr>
              <a:t>a.m.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73259" y="4196333"/>
            <a:ext cx="1157605" cy="62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5B82"/>
                </a:solidFill>
                <a:latin typeface="Arial"/>
                <a:cs typeface="Arial"/>
              </a:rPr>
              <a:t>5/12/2021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5B82"/>
                </a:solidFill>
                <a:latin typeface="Arial"/>
                <a:cs typeface="Arial"/>
              </a:rPr>
              <a:t>9:00</a:t>
            </a:r>
            <a:r>
              <a:rPr sz="2000" spc="-110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B82"/>
                </a:solidFill>
                <a:latin typeface="Arial"/>
                <a:cs typeface="Arial"/>
              </a:rPr>
              <a:t>a.m.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09700" y="4811267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20">
                <a:moveTo>
                  <a:pt x="143256" y="0"/>
                </a:move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5"/>
                </a:lnTo>
                <a:lnTo>
                  <a:pt x="7303" y="188537"/>
                </a:lnTo>
                <a:lnTo>
                  <a:pt x="27639" y="227862"/>
                </a:lnTo>
                <a:lnTo>
                  <a:pt x="58649" y="258872"/>
                </a:lnTo>
                <a:lnTo>
                  <a:pt x="97974" y="279208"/>
                </a:lnTo>
                <a:lnTo>
                  <a:pt x="143256" y="286511"/>
                </a:lnTo>
                <a:lnTo>
                  <a:pt x="188537" y="279208"/>
                </a:lnTo>
                <a:lnTo>
                  <a:pt x="227862" y="258872"/>
                </a:lnTo>
                <a:lnTo>
                  <a:pt x="258872" y="227862"/>
                </a:lnTo>
                <a:lnTo>
                  <a:pt x="279208" y="188537"/>
                </a:lnTo>
                <a:lnTo>
                  <a:pt x="286512" y="143255"/>
                </a:lnTo>
                <a:lnTo>
                  <a:pt x="279208" y="97974"/>
                </a:lnTo>
                <a:lnTo>
                  <a:pt x="258872" y="58649"/>
                </a:lnTo>
                <a:lnTo>
                  <a:pt x="227862" y="27639"/>
                </a:lnTo>
                <a:lnTo>
                  <a:pt x="188537" y="7303"/>
                </a:lnTo>
                <a:lnTo>
                  <a:pt x="143256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56532" y="4811267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20">
                <a:moveTo>
                  <a:pt x="143255" y="0"/>
                </a:move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5"/>
                </a:lnTo>
                <a:lnTo>
                  <a:pt x="7303" y="188537"/>
                </a:lnTo>
                <a:lnTo>
                  <a:pt x="27639" y="227862"/>
                </a:lnTo>
                <a:lnTo>
                  <a:pt x="58649" y="258872"/>
                </a:lnTo>
                <a:lnTo>
                  <a:pt x="97974" y="279208"/>
                </a:lnTo>
                <a:lnTo>
                  <a:pt x="143255" y="286511"/>
                </a:lnTo>
                <a:lnTo>
                  <a:pt x="188537" y="279208"/>
                </a:lnTo>
                <a:lnTo>
                  <a:pt x="227862" y="258872"/>
                </a:lnTo>
                <a:lnTo>
                  <a:pt x="258872" y="227862"/>
                </a:lnTo>
                <a:lnTo>
                  <a:pt x="279208" y="188537"/>
                </a:lnTo>
                <a:lnTo>
                  <a:pt x="286512" y="143255"/>
                </a:lnTo>
                <a:lnTo>
                  <a:pt x="279208" y="97974"/>
                </a:lnTo>
                <a:lnTo>
                  <a:pt x="258872" y="58649"/>
                </a:lnTo>
                <a:lnTo>
                  <a:pt x="227862" y="27639"/>
                </a:lnTo>
                <a:lnTo>
                  <a:pt x="188537" y="7303"/>
                </a:lnTo>
                <a:lnTo>
                  <a:pt x="143255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03364" y="4811267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20">
                <a:moveTo>
                  <a:pt x="143255" y="0"/>
                </a:move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5"/>
                </a:lnTo>
                <a:lnTo>
                  <a:pt x="7303" y="188537"/>
                </a:lnTo>
                <a:lnTo>
                  <a:pt x="27639" y="227862"/>
                </a:lnTo>
                <a:lnTo>
                  <a:pt x="58649" y="258872"/>
                </a:lnTo>
                <a:lnTo>
                  <a:pt x="97974" y="279208"/>
                </a:lnTo>
                <a:lnTo>
                  <a:pt x="143255" y="286511"/>
                </a:lnTo>
                <a:lnTo>
                  <a:pt x="188537" y="279208"/>
                </a:lnTo>
                <a:lnTo>
                  <a:pt x="227862" y="258872"/>
                </a:lnTo>
                <a:lnTo>
                  <a:pt x="258872" y="227862"/>
                </a:lnTo>
                <a:lnTo>
                  <a:pt x="279208" y="188537"/>
                </a:lnTo>
                <a:lnTo>
                  <a:pt x="286511" y="143255"/>
                </a:lnTo>
                <a:lnTo>
                  <a:pt x="279208" y="97974"/>
                </a:lnTo>
                <a:lnTo>
                  <a:pt x="258872" y="58649"/>
                </a:lnTo>
                <a:lnTo>
                  <a:pt x="227862" y="27639"/>
                </a:lnTo>
                <a:lnTo>
                  <a:pt x="188537" y="7303"/>
                </a:lnTo>
                <a:lnTo>
                  <a:pt x="143255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50195" y="4811267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20">
                <a:moveTo>
                  <a:pt x="143255" y="0"/>
                </a:move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5"/>
                </a:lnTo>
                <a:lnTo>
                  <a:pt x="7303" y="188537"/>
                </a:lnTo>
                <a:lnTo>
                  <a:pt x="27639" y="227862"/>
                </a:lnTo>
                <a:lnTo>
                  <a:pt x="58649" y="258872"/>
                </a:lnTo>
                <a:lnTo>
                  <a:pt x="97974" y="279208"/>
                </a:lnTo>
                <a:lnTo>
                  <a:pt x="143255" y="286511"/>
                </a:lnTo>
                <a:lnTo>
                  <a:pt x="188537" y="279208"/>
                </a:lnTo>
                <a:lnTo>
                  <a:pt x="227862" y="258872"/>
                </a:lnTo>
                <a:lnTo>
                  <a:pt x="258872" y="227862"/>
                </a:lnTo>
                <a:lnTo>
                  <a:pt x="279208" y="188537"/>
                </a:lnTo>
                <a:lnTo>
                  <a:pt x="286511" y="143255"/>
                </a:lnTo>
                <a:lnTo>
                  <a:pt x="279208" y="97974"/>
                </a:lnTo>
                <a:lnTo>
                  <a:pt x="258872" y="58649"/>
                </a:lnTo>
                <a:lnTo>
                  <a:pt x="227862" y="27639"/>
                </a:lnTo>
                <a:lnTo>
                  <a:pt x="188537" y="7303"/>
                </a:lnTo>
                <a:lnTo>
                  <a:pt x="143255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5615" y="1469390"/>
            <a:ext cx="10372725" cy="257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84BC00"/>
                </a:solidFill>
                <a:latin typeface="Calibri"/>
                <a:cs typeface="Calibri"/>
              </a:rPr>
              <a:t>Don’t</a:t>
            </a:r>
            <a:r>
              <a:rPr sz="2000" b="1" spc="-20" dirty="0">
                <a:solidFill>
                  <a:srgbClr val="84BC00"/>
                </a:solidFill>
                <a:latin typeface="Calibri"/>
                <a:cs typeface="Calibri"/>
              </a:rPr>
              <a:t> Forget!!!</a:t>
            </a:r>
            <a:r>
              <a:rPr lang="en-US" sz="2000" b="1" spc="-20" dirty="0">
                <a:solidFill>
                  <a:srgbClr val="84BC00"/>
                </a:solidFill>
                <a:latin typeface="Calibri"/>
                <a:cs typeface="Calibri"/>
              </a:rPr>
              <a:t>*</a:t>
            </a:r>
            <a:endParaRPr sz="2000" dirty="0">
              <a:latin typeface="Calibri"/>
              <a:cs typeface="Calibri"/>
            </a:endParaRPr>
          </a:p>
          <a:p>
            <a:pPr marL="673100">
              <a:lnSpc>
                <a:spcPct val="100000"/>
              </a:lnSpc>
              <a:spcBef>
                <a:spcPts val="940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10" dirty="0">
                <a:latin typeface="Calibri"/>
                <a:cs typeface="Calibri"/>
              </a:rPr>
              <a:t>Businesses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dirty="0">
                <a:latin typeface="Calibri"/>
                <a:cs typeface="Calibri"/>
              </a:rPr>
              <a:t>pre-register </a:t>
            </a:r>
            <a:r>
              <a:rPr sz="1600" spc="5" dirty="0">
                <a:latin typeface="Calibri"/>
                <a:cs typeface="Calibri"/>
              </a:rPr>
              <a:t>online </a:t>
            </a:r>
            <a:r>
              <a:rPr sz="1600" spc="10" dirty="0">
                <a:latin typeface="Calibri"/>
                <a:cs typeface="Calibri"/>
              </a:rPr>
              <a:t>between April </a:t>
            </a:r>
            <a:r>
              <a:rPr sz="1600" spc="15" dirty="0">
                <a:latin typeface="Calibri"/>
                <a:cs typeface="Calibri"/>
              </a:rPr>
              <a:t>19 </a:t>
            </a:r>
            <a:r>
              <a:rPr sz="1600" spc="10" dirty="0">
                <a:latin typeface="Calibri"/>
                <a:cs typeface="Calibri"/>
              </a:rPr>
              <a:t>and April </a:t>
            </a:r>
            <a:r>
              <a:rPr sz="1600" spc="15" dirty="0">
                <a:latin typeface="Calibri"/>
                <a:cs typeface="Calibri"/>
              </a:rPr>
              <a:t>29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spc="10" dirty="0">
                <a:latin typeface="Calibri"/>
                <a:cs typeface="Calibri"/>
              </a:rPr>
              <a:t>be </a:t>
            </a:r>
            <a:r>
              <a:rPr sz="1600" spc="5" dirty="0">
                <a:latin typeface="Calibri"/>
                <a:cs typeface="Calibri"/>
              </a:rPr>
              <a:t>eligible to 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apply</a:t>
            </a:r>
            <a:endParaRPr sz="1600" dirty="0">
              <a:latin typeface="Calibri"/>
              <a:cs typeface="Calibri"/>
            </a:endParaRPr>
          </a:p>
          <a:p>
            <a:pPr marL="964565" marR="179070" indent="-291465">
              <a:lnSpc>
                <a:spcPct val="101899"/>
              </a:lnSpc>
              <a:spcBef>
                <a:spcPts val="1210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dirty="0">
                <a:latin typeface="Calibri"/>
                <a:cs typeface="Calibri"/>
              </a:rPr>
              <a:t>Pre-registered </a:t>
            </a:r>
            <a:r>
              <a:rPr sz="1600" spc="5" dirty="0">
                <a:latin typeface="Calibri"/>
                <a:cs typeface="Calibri"/>
              </a:rPr>
              <a:t>businesses must </a:t>
            </a:r>
            <a:r>
              <a:rPr sz="1600" dirty="0">
                <a:latin typeface="Calibri"/>
                <a:cs typeface="Calibri"/>
              </a:rPr>
              <a:t>return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u="sng" spc="5" dirty="0">
                <a:solidFill>
                  <a:srgbClr val="005B82"/>
                </a:solidFill>
                <a:latin typeface="Calibri"/>
                <a:cs typeface="Calibri"/>
                <a:hlinkClick r:id="rId4"/>
              </a:rPr>
              <a:t>https://business.nj.gov/covid </a:t>
            </a:r>
            <a:r>
              <a:rPr sz="1600" spc="5" dirty="0">
                <a:latin typeface="Calibri"/>
                <a:cs typeface="Calibri"/>
              </a:rPr>
              <a:t>to complete </a:t>
            </a:r>
            <a:r>
              <a:rPr sz="1600" spc="10" dirty="0">
                <a:latin typeface="Calibri"/>
                <a:cs typeface="Calibri"/>
              </a:rPr>
              <a:t>and submit </a:t>
            </a:r>
            <a:r>
              <a:rPr sz="1600" spc="15" dirty="0">
                <a:latin typeface="Calibri"/>
                <a:cs typeface="Calibri"/>
              </a:rPr>
              <a:t>an </a:t>
            </a:r>
            <a:r>
              <a:rPr sz="1600" spc="5" dirty="0">
                <a:latin typeface="Calibri"/>
                <a:cs typeface="Calibri"/>
              </a:rPr>
              <a:t>application  </a:t>
            </a:r>
            <a:r>
              <a:rPr sz="1600" spc="10" dirty="0">
                <a:latin typeface="Calibri"/>
                <a:cs typeface="Calibri"/>
              </a:rPr>
              <a:t>based on the schedule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below</a:t>
            </a:r>
            <a:endParaRPr sz="1600" dirty="0">
              <a:latin typeface="Calibri"/>
              <a:cs typeface="Calibri"/>
            </a:endParaRPr>
          </a:p>
          <a:p>
            <a:pPr marL="964565" marR="5080" indent="-291465">
              <a:lnSpc>
                <a:spcPct val="101899"/>
              </a:lnSpc>
              <a:spcBef>
                <a:spcPts val="1195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b="1" i="1" spc="10" dirty="0">
                <a:solidFill>
                  <a:srgbClr val="005B82"/>
                </a:solidFill>
                <a:latin typeface="Calibri"/>
                <a:cs typeface="Calibri"/>
              </a:rPr>
              <a:t>Businesses that did </a:t>
            </a:r>
            <a:r>
              <a:rPr sz="1600" b="1" i="1" spc="15" dirty="0">
                <a:solidFill>
                  <a:srgbClr val="005B82"/>
                </a:solidFill>
                <a:latin typeface="Calibri"/>
                <a:cs typeface="Calibri"/>
              </a:rPr>
              <a:t>not </a:t>
            </a:r>
            <a:r>
              <a:rPr sz="1600" b="1" i="1" spc="10" dirty="0">
                <a:solidFill>
                  <a:srgbClr val="005B82"/>
                </a:solidFill>
                <a:latin typeface="Calibri"/>
                <a:cs typeface="Calibri"/>
              </a:rPr>
              <a:t>apply in Phase 3, or applied </a:t>
            </a:r>
            <a:r>
              <a:rPr sz="1600" b="1" i="1" spc="15" dirty="0">
                <a:solidFill>
                  <a:srgbClr val="005B82"/>
                </a:solidFill>
                <a:latin typeface="Calibri"/>
                <a:cs typeface="Calibri"/>
              </a:rPr>
              <a:t>and </a:t>
            </a:r>
            <a:r>
              <a:rPr sz="1600" b="1" i="1" spc="10" dirty="0">
                <a:solidFill>
                  <a:srgbClr val="005B82"/>
                </a:solidFill>
                <a:latin typeface="Calibri"/>
                <a:cs typeface="Calibri"/>
              </a:rPr>
              <a:t>were </a:t>
            </a:r>
            <a:r>
              <a:rPr sz="1600" b="1" i="1" spc="15" dirty="0">
                <a:solidFill>
                  <a:srgbClr val="005B82"/>
                </a:solidFill>
                <a:latin typeface="Calibri"/>
                <a:cs typeface="Calibri"/>
              </a:rPr>
              <a:t>not approved </a:t>
            </a:r>
            <a:r>
              <a:rPr sz="1600" b="1" i="1" spc="5" dirty="0">
                <a:solidFill>
                  <a:srgbClr val="005B82"/>
                </a:solidFill>
                <a:latin typeface="Calibri"/>
                <a:cs typeface="Calibri"/>
              </a:rPr>
              <a:t>for </a:t>
            </a:r>
            <a:r>
              <a:rPr sz="1600" b="1" i="1" spc="10" dirty="0">
                <a:solidFill>
                  <a:srgbClr val="005B82"/>
                </a:solidFill>
                <a:latin typeface="Calibri"/>
                <a:cs typeface="Calibri"/>
              </a:rPr>
              <a:t>Phase </a:t>
            </a:r>
            <a:r>
              <a:rPr sz="1600" b="1" i="1" spc="15" dirty="0">
                <a:solidFill>
                  <a:srgbClr val="005B82"/>
                </a:solidFill>
                <a:latin typeface="Calibri"/>
                <a:cs typeface="Calibri"/>
              </a:rPr>
              <a:t>3 </a:t>
            </a:r>
            <a:r>
              <a:rPr sz="1600" b="1" i="1" spc="10" dirty="0">
                <a:solidFill>
                  <a:srgbClr val="005B82"/>
                </a:solidFill>
                <a:latin typeface="Calibri"/>
                <a:cs typeface="Calibri"/>
              </a:rPr>
              <a:t>funding</a:t>
            </a:r>
            <a:r>
              <a:rPr lang="en-US" sz="1600" b="1" i="1" spc="10" dirty="0">
                <a:solidFill>
                  <a:srgbClr val="005B82"/>
                </a:solidFill>
                <a:latin typeface="Calibri"/>
                <a:cs typeface="Calibri"/>
              </a:rPr>
              <a:t>,</a:t>
            </a:r>
            <a:r>
              <a:rPr sz="1600" b="1" i="1" spc="10" dirty="0">
                <a:solidFill>
                  <a:srgbClr val="005B82"/>
                </a:solidFill>
                <a:latin typeface="Calibri"/>
                <a:cs typeface="Calibri"/>
              </a:rPr>
              <a:t> are </a:t>
            </a:r>
            <a:r>
              <a:rPr sz="1600" b="1" i="1" spc="5" dirty="0">
                <a:solidFill>
                  <a:srgbClr val="005B82"/>
                </a:solidFill>
                <a:latin typeface="Calibri"/>
                <a:cs typeface="Calibri"/>
              </a:rPr>
              <a:t>eligible to  </a:t>
            </a:r>
            <a:r>
              <a:rPr sz="1600" b="1" i="1" spc="10" dirty="0">
                <a:solidFill>
                  <a:srgbClr val="005B82"/>
                </a:solidFill>
                <a:latin typeface="Calibri"/>
                <a:cs typeface="Calibri"/>
              </a:rPr>
              <a:t>apply </a:t>
            </a:r>
            <a:r>
              <a:rPr sz="1600" b="1" i="1" dirty="0">
                <a:solidFill>
                  <a:srgbClr val="005B82"/>
                </a:solidFill>
                <a:latin typeface="Calibri"/>
                <a:cs typeface="Calibri"/>
              </a:rPr>
              <a:t>first </a:t>
            </a:r>
            <a:r>
              <a:rPr sz="1600" b="1" i="1" spc="15" dirty="0">
                <a:solidFill>
                  <a:srgbClr val="005B82"/>
                </a:solidFill>
                <a:latin typeface="Calibri"/>
                <a:cs typeface="Calibri"/>
              </a:rPr>
              <a:t>(May</a:t>
            </a:r>
            <a:r>
              <a:rPr sz="1600" b="1" i="1" spc="-50" dirty="0">
                <a:solidFill>
                  <a:srgbClr val="005B82"/>
                </a:solidFill>
                <a:latin typeface="Calibri"/>
                <a:cs typeface="Calibri"/>
              </a:rPr>
              <a:t> </a:t>
            </a:r>
            <a:r>
              <a:rPr sz="1600" b="1" i="1" spc="10" dirty="0">
                <a:solidFill>
                  <a:srgbClr val="005B82"/>
                </a:solidFill>
                <a:latin typeface="Calibri"/>
                <a:cs typeface="Calibri"/>
              </a:rPr>
              <a:t>3)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96278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Applications will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open on a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rolling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basis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according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type of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business.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035C08-0314-421D-8C75-BBF8576D2269}"/>
              </a:ext>
            </a:extLst>
          </p:cNvPr>
          <p:cNvSpPr txBox="1"/>
          <p:nvPr/>
        </p:nvSpPr>
        <p:spPr>
          <a:xfrm>
            <a:off x="139080" y="6494780"/>
            <a:ext cx="801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i="1" dirty="0"/>
              <a:t>Must have been in existence and operational by February 15, 2020 to be eligible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3318" y="6636613"/>
            <a:ext cx="7747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808080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5704" y="0"/>
            <a:ext cx="1495044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5629" y="559993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080"/>
                </a:moveTo>
                <a:lnTo>
                  <a:pt x="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5903" y="422655"/>
            <a:ext cx="428180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APPLICATION</a:t>
            </a:r>
            <a:r>
              <a:rPr spc="-55" dirty="0"/>
              <a:t> </a:t>
            </a:r>
            <a:r>
              <a:rPr dirty="0"/>
              <a:t>SCHEDULE</a:t>
            </a:r>
          </a:p>
        </p:txBody>
      </p:sp>
      <p:sp>
        <p:nvSpPr>
          <p:cNvPr id="6" name="object 6"/>
          <p:cNvSpPr/>
          <p:nvPr/>
        </p:nvSpPr>
        <p:spPr>
          <a:xfrm>
            <a:off x="389381" y="1227582"/>
            <a:ext cx="11245850" cy="0"/>
          </a:xfrm>
          <a:custGeom>
            <a:avLst/>
            <a:gdLst/>
            <a:ahLst/>
            <a:cxnLst/>
            <a:rect l="l" t="t" r="r" b="b"/>
            <a:pathLst>
              <a:path w="11245850">
                <a:moveTo>
                  <a:pt x="0" y="0"/>
                </a:moveTo>
                <a:lnTo>
                  <a:pt x="11245469" y="0"/>
                </a:lnTo>
              </a:path>
            </a:pathLst>
          </a:custGeom>
          <a:ln w="19812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79" y="243840"/>
            <a:ext cx="894588" cy="827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96478" y="3827526"/>
            <a:ext cx="1553210" cy="502284"/>
          </a:xfrm>
          <a:custGeom>
            <a:avLst/>
            <a:gdLst/>
            <a:ahLst/>
            <a:cxnLst/>
            <a:rect l="l" t="t" r="r" b="b"/>
            <a:pathLst>
              <a:path w="1553209" h="502285">
                <a:moveTo>
                  <a:pt x="0" y="0"/>
                </a:moveTo>
                <a:lnTo>
                  <a:pt x="0" y="301371"/>
                </a:lnTo>
                <a:lnTo>
                  <a:pt x="1552828" y="301371"/>
                </a:lnTo>
                <a:lnTo>
                  <a:pt x="1552828" y="502285"/>
                </a:lnTo>
              </a:path>
            </a:pathLst>
          </a:custGeom>
          <a:ln w="25908">
            <a:solidFill>
              <a:srgbClr val="B9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4404" y="5258689"/>
            <a:ext cx="4328795" cy="937260"/>
          </a:xfrm>
          <a:custGeom>
            <a:avLst/>
            <a:gdLst/>
            <a:ahLst/>
            <a:cxnLst/>
            <a:rect l="l" t="t" r="r" b="b"/>
            <a:pathLst>
              <a:path w="4328795" h="937260">
                <a:moveTo>
                  <a:pt x="4328541" y="937133"/>
                </a:moveTo>
                <a:lnTo>
                  <a:pt x="4328541" y="200914"/>
                </a:lnTo>
                <a:lnTo>
                  <a:pt x="0" y="200914"/>
                </a:lnTo>
                <a:lnTo>
                  <a:pt x="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5629" y="4708397"/>
            <a:ext cx="1628775" cy="957580"/>
          </a:xfrm>
          <a:custGeom>
            <a:avLst/>
            <a:gdLst/>
            <a:ahLst/>
            <a:cxnLst/>
            <a:rect l="l" t="t" r="r" b="b"/>
            <a:pathLst>
              <a:path w="1628775" h="957579">
                <a:moveTo>
                  <a:pt x="1628647" y="0"/>
                </a:moveTo>
                <a:lnTo>
                  <a:pt x="1628647" y="756665"/>
                </a:lnTo>
                <a:lnTo>
                  <a:pt x="0" y="756665"/>
                </a:lnTo>
                <a:lnTo>
                  <a:pt x="0" y="957503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4785" y="3827526"/>
            <a:ext cx="3632200" cy="509905"/>
          </a:xfrm>
          <a:custGeom>
            <a:avLst/>
            <a:gdLst/>
            <a:ahLst/>
            <a:cxnLst/>
            <a:rect l="l" t="t" r="r" b="b"/>
            <a:pathLst>
              <a:path w="3632200" h="509904">
                <a:moveTo>
                  <a:pt x="3631945" y="0"/>
                </a:moveTo>
                <a:lnTo>
                  <a:pt x="3631945" y="308991"/>
                </a:lnTo>
                <a:lnTo>
                  <a:pt x="0" y="308991"/>
                </a:lnTo>
                <a:lnTo>
                  <a:pt x="0" y="509778"/>
                </a:lnTo>
              </a:path>
            </a:pathLst>
          </a:custGeom>
          <a:ln w="25908">
            <a:solidFill>
              <a:srgbClr val="B9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76950" y="2483357"/>
            <a:ext cx="2319655" cy="595630"/>
          </a:xfrm>
          <a:custGeom>
            <a:avLst/>
            <a:gdLst/>
            <a:ahLst/>
            <a:cxnLst/>
            <a:rect l="l" t="t" r="r" b="b"/>
            <a:pathLst>
              <a:path w="2319654" h="595630">
                <a:moveTo>
                  <a:pt x="0" y="0"/>
                </a:moveTo>
                <a:lnTo>
                  <a:pt x="0" y="394462"/>
                </a:lnTo>
                <a:lnTo>
                  <a:pt x="2319528" y="394462"/>
                </a:lnTo>
                <a:lnTo>
                  <a:pt x="2319528" y="595376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8994" y="2483357"/>
            <a:ext cx="3458845" cy="589915"/>
          </a:xfrm>
          <a:custGeom>
            <a:avLst/>
            <a:gdLst/>
            <a:ahLst/>
            <a:cxnLst/>
            <a:rect l="l" t="t" r="r" b="b"/>
            <a:pathLst>
              <a:path w="3458845" h="589914">
                <a:moveTo>
                  <a:pt x="3458845" y="0"/>
                </a:moveTo>
                <a:lnTo>
                  <a:pt x="3458845" y="388492"/>
                </a:lnTo>
                <a:lnTo>
                  <a:pt x="0" y="388492"/>
                </a:lnTo>
                <a:lnTo>
                  <a:pt x="0" y="589406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8313" y="1622297"/>
            <a:ext cx="10177780" cy="861060"/>
          </a:xfrm>
          <a:custGeom>
            <a:avLst/>
            <a:gdLst/>
            <a:ahLst/>
            <a:cxnLst/>
            <a:rect l="l" t="t" r="r" b="b"/>
            <a:pathLst>
              <a:path w="10177780" h="861060">
                <a:moveTo>
                  <a:pt x="0" y="861060"/>
                </a:moveTo>
                <a:lnTo>
                  <a:pt x="10177272" y="861060"/>
                </a:lnTo>
                <a:lnTo>
                  <a:pt x="10177272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8313" y="1622297"/>
            <a:ext cx="10177780" cy="861060"/>
          </a:xfrm>
          <a:custGeom>
            <a:avLst/>
            <a:gdLst/>
            <a:ahLst/>
            <a:cxnLst/>
            <a:rect l="l" t="t" r="r" b="b"/>
            <a:pathLst>
              <a:path w="10177780" h="861060">
                <a:moveTo>
                  <a:pt x="0" y="861060"/>
                </a:moveTo>
                <a:lnTo>
                  <a:pt x="10177272" y="861060"/>
                </a:lnTo>
                <a:lnTo>
                  <a:pt x="10177272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42742" y="1673097"/>
            <a:ext cx="687260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you approved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during Phase</a:t>
            </a:r>
            <a:r>
              <a:rPr sz="36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3?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32510" y="3073145"/>
            <a:ext cx="3171825" cy="745490"/>
          </a:xfrm>
          <a:custGeom>
            <a:avLst/>
            <a:gdLst/>
            <a:ahLst/>
            <a:cxnLst/>
            <a:rect l="l" t="t" r="r" b="b"/>
            <a:pathLst>
              <a:path w="3171825" h="745489">
                <a:moveTo>
                  <a:pt x="0" y="745235"/>
                </a:moveTo>
                <a:lnTo>
                  <a:pt x="3171443" y="745235"/>
                </a:lnTo>
                <a:lnTo>
                  <a:pt x="3171443" y="0"/>
                </a:lnTo>
                <a:lnTo>
                  <a:pt x="0" y="0"/>
                </a:lnTo>
                <a:lnTo>
                  <a:pt x="0" y="745235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2510" y="3073145"/>
            <a:ext cx="3171825" cy="745490"/>
          </a:xfrm>
          <a:custGeom>
            <a:avLst/>
            <a:gdLst/>
            <a:ahLst/>
            <a:cxnLst/>
            <a:rect l="l" t="t" r="r" b="b"/>
            <a:pathLst>
              <a:path w="3171825" h="745489">
                <a:moveTo>
                  <a:pt x="0" y="745235"/>
                </a:moveTo>
                <a:lnTo>
                  <a:pt x="3171443" y="745235"/>
                </a:lnTo>
                <a:lnTo>
                  <a:pt x="3171443" y="0"/>
                </a:lnTo>
                <a:lnTo>
                  <a:pt x="0" y="0"/>
                </a:lnTo>
                <a:lnTo>
                  <a:pt x="0" y="74523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20800" y="3207258"/>
            <a:ext cx="25946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Apply on 5/3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9am</a:t>
            </a:r>
            <a:r>
              <a:rPr sz="2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57265" y="3079242"/>
            <a:ext cx="5678805" cy="748665"/>
          </a:xfrm>
          <a:custGeom>
            <a:avLst/>
            <a:gdLst/>
            <a:ahLst/>
            <a:cxnLst/>
            <a:rect l="l" t="t" r="r" b="b"/>
            <a:pathLst>
              <a:path w="5678805" h="748664">
                <a:moveTo>
                  <a:pt x="0" y="748284"/>
                </a:moveTo>
                <a:lnTo>
                  <a:pt x="5678424" y="748284"/>
                </a:lnTo>
                <a:lnTo>
                  <a:pt x="5678424" y="0"/>
                </a:lnTo>
                <a:lnTo>
                  <a:pt x="0" y="0"/>
                </a:lnTo>
                <a:lnTo>
                  <a:pt x="0" y="748284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57265" y="3079242"/>
            <a:ext cx="5678805" cy="748665"/>
          </a:xfrm>
          <a:custGeom>
            <a:avLst/>
            <a:gdLst/>
            <a:ahLst/>
            <a:cxnLst/>
            <a:rect l="l" t="t" r="r" b="b"/>
            <a:pathLst>
              <a:path w="5678805" h="748664">
                <a:moveTo>
                  <a:pt x="0" y="748284"/>
                </a:moveTo>
                <a:lnTo>
                  <a:pt x="5678424" y="748284"/>
                </a:lnTo>
                <a:lnTo>
                  <a:pt x="5678424" y="0"/>
                </a:lnTo>
                <a:lnTo>
                  <a:pt x="0" y="0"/>
                </a:lnTo>
                <a:lnTo>
                  <a:pt x="0" y="74828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39508" y="3145282"/>
            <a:ext cx="3312160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50" marR="5080" indent="-603885">
              <a:lnSpc>
                <a:spcPts val="216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business a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restaurant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or  child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provider?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14777" y="4338065"/>
            <a:ext cx="4700270" cy="685800"/>
          </a:xfrm>
          <a:custGeom>
            <a:avLst/>
            <a:gdLst/>
            <a:ahLst/>
            <a:cxnLst/>
            <a:rect l="l" t="t" r="r" b="b"/>
            <a:pathLst>
              <a:path w="4700270" h="685800">
                <a:moveTo>
                  <a:pt x="0" y="685799"/>
                </a:moveTo>
                <a:lnTo>
                  <a:pt x="4700016" y="685799"/>
                </a:lnTo>
                <a:lnTo>
                  <a:pt x="4700016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14777" y="4338065"/>
            <a:ext cx="4700270" cy="685800"/>
          </a:xfrm>
          <a:custGeom>
            <a:avLst/>
            <a:gdLst/>
            <a:ahLst/>
            <a:cxnLst/>
            <a:rect l="l" t="t" r="r" b="b"/>
            <a:pathLst>
              <a:path w="4700270" h="685800">
                <a:moveTo>
                  <a:pt x="0" y="685799"/>
                </a:moveTo>
                <a:lnTo>
                  <a:pt x="4700016" y="685799"/>
                </a:lnTo>
                <a:lnTo>
                  <a:pt x="4700016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11627" y="4442332"/>
            <a:ext cx="43065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business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5 or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fewer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FTEs?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78230" y="5980938"/>
            <a:ext cx="4116704" cy="617220"/>
          </a:xfrm>
          <a:custGeom>
            <a:avLst/>
            <a:gdLst/>
            <a:ahLst/>
            <a:cxnLst/>
            <a:rect l="l" t="t" r="r" b="b"/>
            <a:pathLst>
              <a:path w="4116704" h="617220">
                <a:moveTo>
                  <a:pt x="0" y="617220"/>
                </a:moveTo>
                <a:lnTo>
                  <a:pt x="4116324" y="617220"/>
                </a:lnTo>
                <a:lnTo>
                  <a:pt x="4116324" y="0"/>
                </a:lnTo>
                <a:lnTo>
                  <a:pt x="0" y="0"/>
                </a:lnTo>
                <a:lnTo>
                  <a:pt x="0" y="617220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8230" y="5980938"/>
            <a:ext cx="4116704" cy="617220"/>
          </a:xfrm>
          <a:custGeom>
            <a:avLst/>
            <a:gdLst/>
            <a:ahLst/>
            <a:cxnLst/>
            <a:rect l="l" t="t" r="r" b="b"/>
            <a:pathLst>
              <a:path w="4116704" h="617220">
                <a:moveTo>
                  <a:pt x="0" y="617220"/>
                </a:moveTo>
                <a:lnTo>
                  <a:pt x="4116324" y="617220"/>
                </a:lnTo>
                <a:lnTo>
                  <a:pt x="4116324" y="0"/>
                </a:lnTo>
                <a:lnTo>
                  <a:pt x="0" y="0"/>
                </a:lnTo>
                <a:lnTo>
                  <a:pt x="0" y="61722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772539" y="6155638"/>
            <a:ext cx="2724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Apply on 5/10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9am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02357" y="5776721"/>
            <a:ext cx="2136775" cy="381000"/>
          </a:xfrm>
          <a:custGeom>
            <a:avLst/>
            <a:gdLst/>
            <a:ahLst/>
            <a:cxnLst/>
            <a:rect l="l" t="t" r="r" b="b"/>
            <a:pathLst>
              <a:path w="2136775" h="381000">
                <a:moveTo>
                  <a:pt x="0" y="380999"/>
                </a:moveTo>
                <a:lnTo>
                  <a:pt x="2136647" y="380999"/>
                </a:lnTo>
                <a:lnTo>
                  <a:pt x="2136647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02357" y="5776721"/>
            <a:ext cx="2136775" cy="381000"/>
          </a:xfrm>
          <a:custGeom>
            <a:avLst/>
            <a:gdLst/>
            <a:ahLst/>
            <a:cxnLst/>
            <a:rect l="l" t="t" r="r" b="b"/>
            <a:pathLst>
              <a:path w="2136775" h="381000">
                <a:moveTo>
                  <a:pt x="0" y="380999"/>
                </a:moveTo>
                <a:lnTo>
                  <a:pt x="2136647" y="380999"/>
                </a:lnTo>
                <a:lnTo>
                  <a:pt x="2136647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25908">
            <a:solidFill>
              <a:srgbClr val="007B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91350" y="5961126"/>
            <a:ext cx="4203700" cy="637540"/>
          </a:xfrm>
          <a:custGeom>
            <a:avLst/>
            <a:gdLst/>
            <a:ahLst/>
            <a:cxnLst/>
            <a:rect l="l" t="t" r="r" b="b"/>
            <a:pathLst>
              <a:path w="4203700" h="637540">
                <a:moveTo>
                  <a:pt x="0" y="637032"/>
                </a:moveTo>
                <a:lnTo>
                  <a:pt x="4203192" y="637032"/>
                </a:lnTo>
                <a:lnTo>
                  <a:pt x="4203192" y="0"/>
                </a:lnTo>
                <a:lnTo>
                  <a:pt x="0" y="0"/>
                </a:lnTo>
                <a:lnTo>
                  <a:pt x="0" y="637032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91350" y="5961126"/>
            <a:ext cx="4203700" cy="637540"/>
          </a:xfrm>
          <a:custGeom>
            <a:avLst/>
            <a:gdLst/>
            <a:ahLst/>
            <a:cxnLst/>
            <a:rect l="l" t="t" r="r" b="b"/>
            <a:pathLst>
              <a:path w="4203700" h="637540">
                <a:moveTo>
                  <a:pt x="0" y="637032"/>
                </a:moveTo>
                <a:lnTo>
                  <a:pt x="4203192" y="637032"/>
                </a:lnTo>
                <a:lnTo>
                  <a:pt x="4203192" y="0"/>
                </a:lnTo>
                <a:lnTo>
                  <a:pt x="0" y="0"/>
                </a:lnTo>
                <a:lnTo>
                  <a:pt x="0" y="63703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31632" y="6155638"/>
            <a:ext cx="27241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Apply on 5/12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9am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841742" y="5802629"/>
            <a:ext cx="2357755" cy="367665"/>
          </a:xfrm>
          <a:custGeom>
            <a:avLst/>
            <a:gdLst/>
            <a:ahLst/>
            <a:cxnLst/>
            <a:rect l="l" t="t" r="r" b="b"/>
            <a:pathLst>
              <a:path w="2357754" h="367664">
                <a:moveTo>
                  <a:pt x="0" y="367284"/>
                </a:moveTo>
                <a:lnTo>
                  <a:pt x="2357628" y="367284"/>
                </a:lnTo>
                <a:lnTo>
                  <a:pt x="2357628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1742" y="5802629"/>
            <a:ext cx="2357755" cy="367665"/>
          </a:xfrm>
          <a:custGeom>
            <a:avLst/>
            <a:gdLst/>
            <a:ahLst/>
            <a:cxnLst/>
            <a:rect l="l" t="t" r="r" b="b"/>
            <a:pathLst>
              <a:path w="2357754" h="367664">
                <a:moveTo>
                  <a:pt x="0" y="367284"/>
                </a:moveTo>
                <a:lnTo>
                  <a:pt x="2357628" y="367284"/>
                </a:lnTo>
                <a:lnTo>
                  <a:pt x="2357628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ln w="25908">
            <a:solidFill>
              <a:srgbClr val="006B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63178" y="4330446"/>
            <a:ext cx="2573020" cy="685800"/>
          </a:xfrm>
          <a:custGeom>
            <a:avLst/>
            <a:gdLst/>
            <a:ahLst/>
            <a:cxnLst/>
            <a:rect l="l" t="t" r="r" b="b"/>
            <a:pathLst>
              <a:path w="2573020" h="685800">
                <a:moveTo>
                  <a:pt x="0" y="685799"/>
                </a:moveTo>
                <a:lnTo>
                  <a:pt x="2572512" y="685799"/>
                </a:lnTo>
                <a:lnTo>
                  <a:pt x="25725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63178" y="4330446"/>
            <a:ext cx="2573020" cy="685800"/>
          </a:xfrm>
          <a:custGeom>
            <a:avLst/>
            <a:gdLst/>
            <a:ahLst/>
            <a:cxnLst/>
            <a:rect l="l" t="t" r="r" b="b"/>
            <a:pathLst>
              <a:path w="2573020" h="685800">
                <a:moveTo>
                  <a:pt x="0" y="685799"/>
                </a:moveTo>
                <a:lnTo>
                  <a:pt x="2572512" y="685799"/>
                </a:lnTo>
                <a:lnTo>
                  <a:pt x="25725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254108" y="4330572"/>
            <a:ext cx="1390650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5080" indent="-108585">
              <a:lnSpc>
                <a:spcPts val="216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Apply on</a:t>
            </a:r>
            <a:r>
              <a:rPr sz="2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5/5 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9am</a:t>
            </a:r>
            <a:r>
              <a:rPr sz="2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41550" y="5828791"/>
            <a:ext cx="184785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5B82"/>
                </a:solidFill>
                <a:latin typeface="Calibri"/>
                <a:cs typeface="Calibri"/>
              </a:rPr>
              <a:t>5 or </a:t>
            </a:r>
            <a:r>
              <a:rPr sz="1600" b="1" spc="-15" dirty="0">
                <a:solidFill>
                  <a:srgbClr val="005B82"/>
                </a:solidFill>
                <a:latin typeface="Calibri"/>
                <a:cs typeface="Calibri"/>
              </a:rPr>
              <a:t>fewer</a:t>
            </a:r>
            <a:r>
              <a:rPr sz="1600" b="1" spc="-35" dirty="0">
                <a:solidFill>
                  <a:srgbClr val="005B8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5B82"/>
                </a:solidFill>
                <a:latin typeface="Calibri"/>
                <a:cs typeface="Calibri"/>
              </a:rPr>
              <a:t>employees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50200" y="5835802"/>
            <a:ext cx="21482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5B82"/>
                </a:solidFill>
                <a:latin typeface="Calibri"/>
                <a:cs typeface="Calibri"/>
              </a:rPr>
              <a:t>Between 6-50</a:t>
            </a:r>
            <a:r>
              <a:rPr sz="1600" b="1" spc="-15" dirty="0">
                <a:solidFill>
                  <a:srgbClr val="005B8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5B82"/>
                </a:solidFill>
                <a:latin typeface="Calibri"/>
                <a:cs typeface="Calibri"/>
              </a:rPr>
              <a:t>employees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384298" y="2603754"/>
            <a:ext cx="460375" cy="338455"/>
          </a:xfrm>
          <a:custGeom>
            <a:avLst/>
            <a:gdLst/>
            <a:ahLst/>
            <a:cxnLst/>
            <a:rect l="l" t="t" r="r" b="b"/>
            <a:pathLst>
              <a:path w="460375" h="338455">
                <a:moveTo>
                  <a:pt x="0" y="338327"/>
                </a:moveTo>
                <a:lnTo>
                  <a:pt x="460248" y="338327"/>
                </a:lnTo>
                <a:lnTo>
                  <a:pt x="460248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84298" y="2603754"/>
            <a:ext cx="460375" cy="338455"/>
          </a:xfrm>
          <a:custGeom>
            <a:avLst/>
            <a:gdLst/>
            <a:ahLst/>
            <a:cxnLst/>
            <a:rect l="l" t="t" r="r" b="b"/>
            <a:pathLst>
              <a:path w="460375" h="338455">
                <a:moveTo>
                  <a:pt x="0" y="338327"/>
                </a:moveTo>
                <a:lnTo>
                  <a:pt x="460248" y="338327"/>
                </a:lnTo>
                <a:lnTo>
                  <a:pt x="460248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463164" y="2636901"/>
            <a:ext cx="2971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NO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22157" y="2609850"/>
            <a:ext cx="487680" cy="338455"/>
          </a:xfrm>
          <a:custGeom>
            <a:avLst/>
            <a:gdLst/>
            <a:ahLst/>
            <a:cxnLst/>
            <a:rect l="l" t="t" r="r" b="b"/>
            <a:pathLst>
              <a:path w="487679" h="338455">
                <a:moveTo>
                  <a:pt x="0" y="338327"/>
                </a:moveTo>
                <a:lnTo>
                  <a:pt x="487679" y="338327"/>
                </a:lnTo>
                <a:lnTo>
                  <a:pt x="487679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22157" y="2609850"/>
            <a:ext cx="487680" cy="338455"/>
          </a:xfrm>
          <a:custGeom>
            <a:avLst/>
            <a:gdLst/>
            <a:ahLst/>
            <a:cxnLst/>
            <a:rect l="l" t="t" r="r" b="b"/>
            <a:pathLst>
              <a:path w="487679" h="338455">
                <a:moveTo>
                  <a:pt x="0" y="338327"/>
                </a:moveTo>
                <a:lnTo>
                  <a:pt x="487679" y="338327"/>
                </a:lnTo>
                <a:lnTo>
                  <a:pt x="487679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25908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201025" y="2642108"/>
            <a:ext cx="32448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84BC00"/>
                </a:solidFill>
                <a:latin typeface="Calibri"/>
                <a:cs typeface="Calibri"/>
              </a:rPr>
              <a:t>Y</a:t>
            </a:r>
            <a:r>
              <a:rPr sz="1600" b="1" spc="-20" dirty="0">
                <a:solidFill>
                  <a:srgbClr val="84BC00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84BC0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36185" y="3908297"/>
            <a:ext cx="459105" cy="338455"/>
          </a:xfrm>
          <a:custGeom>
            <a:avLst/>
            <a:gdLst/>
            <a:ahLst/>
            <a:cxnLst/>
            <a:rect l="l" t="t" r="r" b="b"/>
            <a:pathLst>
              <a:path w="459104" h="338454">
                <a:moveTo>
                  <a:pt x="0" y="338327"/>
                </a:moveTo>
                <a:lnTo>
                  <a:pt x="458724" y="338327"/>
                </a:lnTo>
                <a:lnTo>
                  <a:pt x="458724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36185" y="3908297"/>
            <a:ext cx="459105" cy="338455"/>
          </a:xfrm>
          <a:custGeom>
            <a:avLst/>
            <a:gdLst/>
            <a:ahLst/>
            <a:cxnLst/>
            <a:rect l="l" t="t" r="r" b="b"/>
            <a:pathLst>
              <a:path w="459104" h="338454">
                <a:moveTo>
                  <a:pt x="0" y="338327"/>
                </a:moveTo>
                <a:lnTo>
                  <a:pt x="458724" y="338327"/>
                </a:lnTo>
                <a:lnTo>
                  <a:pt x="458724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614164" y="3940809"/>
            <a:ext cx="2971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NO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723881" y="3918965"/>
            <a:ext cx="487680" cy="340360"/>
          </a:xfrm>
          <a:custGeom>
            <a:avLst/>
            <a:gdLst/>
            <a:ahLst/>
            <a:cxnLst/>
            <a:rect l="l" t="t" r="r" b="b"/>
            <a:pathLst>
              <a:path w="487679" h="340360">
                <a:moveTo>
                  <a:pt x="0" y="339851"/>
                </a:moveTo>
                <a:lnTo>
                  <a:pt x="487679" y="339851"/>
                </a:lnTo>
                <a:lnTo>
                  <a:pt x="487679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23881" y="3918965"/>
            <a:ext cx="487680" cy="340360"/>
          </a:xfrm>
          <a:custGeom>
            <a:avLst/>
            <a:gdLst/>
            <a:ahLst/>
            <a:cxnLst/>
            <a:rect l="l" t="t" r="r" b="b"/>
            <a:pathLst>
              <a:path w="487679" h="340360">
                <a:moveTo>
                  <a:pt x="0" y="339851"/>
                </a:moveTo>
                <a:lnTo>
                  <a:pt x="487679" y="339851"/>
                </a:lnTo>
                <a:lnTo>
                  <a:pt x="487679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25908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803638" y="3952747"/>
            <a:ext cx="32448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84BC00"/>
                </a:solidFill>
                <a:latin typeface="Calibri"/>
                <a:cs typeface="Calibri"/>
              </a:rPr>
              <a:t>Y</a:t>
            </a:r>
            <a:r>
              <a:rPr sz="1600" b="1" spc="-20" dirty="0">
                <a:solidFill>
                  <a:srgbClr val="84BC00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84BC0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864345" y="5263134"/>
            <a:ext cx="459105" cy="338455"/>
          </a:xfrm>
          <a:custGeom>
            <a:avLst/>
            <a:gdLst/>
            <a:ahLst/>
            <a:cxnLst/>
            <a:rect l="l" t="t" r="r" b="b"/>
            <a:pathLst>
              <a:path w="459104" h="338454">
                <a:moveTo>
                  <a:pt x="0" y="338327"/>
                </a:moveTo>
                <a:lnTo>
                  <a:pt x="458724" y="338327"/>
                </a:lnTo>
                <a:lnTo>
                  <a:pt x="458724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64345" y="5263134"/>
            <a:ext cx="459105" cy="338455"/>
          </a:xfrm>
          <a:custGeom>
            <a:avLst/>
            <a:gdLst/>
            <a:ahLst/>
            <a:cxnLst/>
            <a:rect l="l" t="t" r="r" b="b"/>
            <a:pathLst>
              <a:path w="459104" h="338454">
                <a:moveTo>
                  <a:pt x="0" y="338327"/>
                </a:moveTo>
                <a:lnTo>
                  <a:pt x="458724" y="338327"/>
                </a:lnTo>
                <a:lnTo>
                  <a:pt x="458724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942958" y="5296280"/>
            <a:ext cx="2971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NO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926842" y="5266182"/>
            <a:ext cx="487680" cy="340360"/>
          </a:xfrm>
          <a:custGeom>
            <a:avLst/>
            <a:gdLst/>
            <a:ahLst/>
            <a:cxnLst/>
            <a:rect l="l" t="t" r="r" b="b"/>
            <a:pathLst>
              <a:path w="487679" h="340360">
                <a:moveTo>
                  <a:pt x="0" y="339852"/>
                </a:moveTo>
                <a:lnTo>
                  <a:pt x="487680" y="339852"/>
                </a:lnTo>
                <a:lnTo>
                  <a:pt x="487680" y="0"/>
                </a:lnTo>
                <a:lnTo>
                  <a:pt x="0" y="0"/>
                </a:lnTo>
                <a:lnTo>
                  <a:pt x="0" y="3398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26842" y="5266182"/>
            <a:ext cx="487680" cy="340360"/>
          </a:xfrm>
          <a:custGeom>
            <a:avLst/>
            <a:gdLst/>
            <a:ahLst/>
            <a:cxnLst/>
            <a:rect l="l" t="t" r="r" b="b"/>
            <a:pathLst>
              <a:path w="487679" h="340360">
                <a:moveTo>
                  <a:pt x="0" y="339852"/>
                </a:moveTo>
                <a:lnTo>
                  <a:pt x="487680" y="339852"/>
                </a:lnTo>
                <a:lnTo>
                  <a:pt x="487680" y="0"/>
                </a:lnTo>
                <a:lnTo>
                  <a:pt x="0" y="0"/>
                </a:lnTo>
                <a:lnTo>
                  <a:pt x="0" y="339852"/>
                </a:lnTo>
                <a:close/>
              </a:path>
            </a:pathLst>
          </a:custGeom>
          <a:ln w="25908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005454" y="5300217"/>
            <a:ext cx="32448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84BC00"/>
                </a:solidFill>
                <a:latin typeface="Calibri"/>
                <a:cs typeface="Calibri"/>
              </a:rPr>
              <a:t>Y</a:t>
            </a:r>
            <a:r>
              <a:rPr sz="1600" b="1" spc="-20" dirty="0">
                <a:solidFill>
                  <a:srgbClr val="84BC00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84BC0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3318" y="6636613"/>
            <a:ext cx="7747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808080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5704" y="0"/>
            <a:ext cx="1495044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381" y="1506474"/>
            <a:ext cx="8869680" cy="1341120"/>
          </a:xfrm>
          <a:custGeom>
            <a:avLst/>
            <a:gdLst/>
            <a:ahLst/>
            <a:cxnLst/>
            <a:rect l="l" t="t" r="r" b="b"/>
            <a:pathLst>
              <a:path w="8869680" h="1341120">
                <a:moveTo>
                  <a:pt x="7988935" y="0"/>
                </a:moveTo>
                <a:lnTo>
                  <a:pt x="0" y="0"/>
                </a:lnTo>
                <a:lnTo>
                  <a:pt x="0" y="1341120"/>
                </a:lnTo>
                <a:lnTo>
                  <a:pt x="7988935" y="1341120"/>
                </a:lnTo>
                <a:lnTo>
                  <a:pt x="8869680" y="670560"/>
                </a:lnTo>
                <a:lnTo>
                  <a:pt x="7988935" y="0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9381" y="1506474"/>
            <a:ext cx="8869680" cy="1341120"/>
          </a:xfrm>
          <a:custGeom>
            <a:avLst/>
            <a:gdLst/>
            <a:ahLst/>
            <a:cxnLst/>
            <a:rect l="l" t="t" r="r" b="b"/>
            <a:pathLst>
              <a:path w="8869680" h="1341120">
                <a:moveTo>
                  <a:pt x="0" y="0"/>
                </a:moveTo>
                <a:lnTo>
                  <a:pt x="7988935" y="0"/>
                </a:lnTo>
                <a:lnTo>
                  <a:pt x="8869680" y="670560"/>
                </a:lnTo>
                <a:lnTo>
                  <a:pt x="7988935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710" y="1767331"/>
            <a:ext cx="8107680" cy="80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80"/>
              </a:lnSpc>
            </a:pPr>
            <a:r>
              <a:rPr sz="2850" b="1" spc="-10" dirty="0">
                <a:solidFill>
                  <a:srgbClr val="FFFFFF"/>
                </a:solidFill>
                <a:latin typeface="Calibri"/>
                <a:cs typeface="Calibri"/>
              </a:rPr>
              <a:t>Operating expense </a:t>
            </a:r>
            <a:r>
              <a:rPr sz="2850" b="1" spc="-15" dirty="0">
                <a:solidFill>
                  <a:srgbClr val="FFFFFF"/>
                </a:solidFill>
                <a:latin typeface="Calibri"/>
                <a:cs typeface="Calibri"/>
              </a:rPr>
              <a:t>grants </a:t>
            </a:r>
            <a:r>
              <a:rPr sz="2850" b="1" dirty="0">
                <a:solidFill>
                  <a:srgbClr val="FFFFFF"/>
                </a:solidFill>
                <a:latin typeface="Calibri"/>
                <a:cs typeface="Calibri"/>
              </a:rPr>
              <a:t>of up </a:t>
            </a:r>
            <a:r>
              <a:rPr sz="2850" b="1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50" b="1" dirty="0">
                <a:solidFill>
                  <a:srgbClr val="FFFFFF"/>
                </a:solidFill>
                <a:latin typeface="Calibri"/>
                <a:cs typeface="Calibri"/>
              </a:rPr>
              <a:t>$20K </a:t>
            </a:r>
            <a:r>
              <a:rPr sz="285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50" spc="-20" dirty="0">
                <a:solidFill>
                  <a:srgbClr val="FFFFFF"/>
                </a:solidFill>
                <a:latin typeface="Calibri"/>
                <a:cs typeface="Calibri"/>
              </a:rPr>
              <a:t>restaurants  </a:t>
            </a:r>
            <a:r>
              <a:rPr sz="2850" dirty="0">
                <a:solidFill>
                  <a:srgbClr val="FFFFFF"/>
                </a:solidFill>
                <a:latin typeface="Calibri"/>
                <a:cs typeface="Calibri"/>
              </a:rPr>
              <a:t>with 50 </a:t>
            </a:r>
            <a:r>
              <a:rPr sz="2850" spc="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850" spc="-25" dirty="0">
                <a:solidFill>
                  <a:srgbClr val="FFFFFF"/>
                </a:solidFill>
                <a:latin typeface="Calibri"/>
                <a:cs typeface="Calibri"/>
              </a:rPr>
              <a:t>fewer </a:t>
            </a:r>
            <a:r>
              <a:rPr sz="2850" spc="-5" dirty="0">
                <a:solidFill>
                  <a:srgbClr val="FFFFFF"/>
                </a:solidFill>
                <a:latin typeface="Calibri"/>
                <a:cs typeface="Calibri"/>
              </a:rPr>
              <a:t>FTEs impacted by</a:t>
            </a:r>
            <a:r>
              <a:rPr sz="28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Calibri"/>
                <a:cs typeface="Calibri"/>
              </a:rPr>
              <a:t>COVID-19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9527" y="204129"/>
            <a:ext cx="7702550" cy="90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/>
              <a:t>SMALL </a:t>
            </a:r>
            <a:r>
              <a:rPr spc="-5" dirty="0"/>
              <a:t>BUSINESS </a:t>
            </a:r>
            <a:r>
              <a:rPr dirty="0"/>
              <a:t>EMERGENCY </a:t>
            </a:r>
            <a:r>
              <a:rPr spc="-25" dirty="0"/>
              <a:t>ASSISTANCE  </a:t>
            </a:r>
            <a:r>
              <a:rPr dirty="0"/>
              <a:t>GRANT </a:t>
            </a:r>
            <a:r>
              <a:rPr spc="-5" dirty="0"/>
              <a:t>PROGRAM </a:t>
            </a:r>
            <a:r>
              <a:rPr dirty="0"/>
              <a:t>– </a:t>
            </a:r>
            <a:r>
              <a:rPr spc="-5" dirty="0"/>
              <a:t>PHASE </a:t>
            </a:r>
            <a:r>
              <a:rPr dirty="0"/>
              <a:t>4</a:t>
            </a:r>
            <a:r>
              <a:rPr spc="-5" dirty="0"/>
              <a:t> </a:t>
            </a:r>
            <a:r>
              <a:rPr b="0" spc="-20" dirty="0">
                <a:latin typeface="Segoe UI"/>
                <a:cs typeface="Segoe UI"/>
              </a:rPr>
              <a:t>(RESTAURANTS)</a:t>
            </a:r>
          </a:p>
        </p:txBody>
      </p:sp>
      <p:sp>
        <p:nvSpPr>
          <p:cNvPr id="8" name="object 8"/>
          <p:cNvSpPr/>
          <p:nvPr/>
        </p:nvSpPr>
        <p:spPr>
          <a:xfrm>
            <a:off x="120395" y="173736"/>
            <a:ext cx="957072" cy="955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3950" y="3921632"/>
            <a:ext cx="1677035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530" indent="-290830">
              <a:lnSpc>
                <a:spcPct val="100000"/>
              </a:lnSpc>
              <a:buClr>
                <a:srgbClr val="84BC00"/>
              </a:buClr>
              <a:buFont typeface="Arial"/>
              <a:buChar char="•"/>
              <a:tabLst>
                <a:tab pos="303530" algn="l"/>
                <a:tab pos="304165" algn="l"/>
              </a:tabLst>
            </a:pPr>
            <a:r>
              <a:rPr sz="1600" b="1" i="1" spc="10" dirty="0">
                <a:latin typeface="Calibri"/>
                <a:cs typeface="Calibri"/>
              </a:rPr>
              <a:t>NAICS </a:t>
            </a:r>
            <a:r>
              <a:rPr sz="1600" b="1" i="1" spc="15" dirty="0">
                <a:latin typeface="Calibri"/>
                <a:cs typeface="Calibri"/>
              </a:rPr>
              <a:t>Code</a:t>
            </a:r>
            <a:r>
              <a:rPr sz="1600" b="1" i="1" spc="-60" dirty="0">
                <a:latin typeface="Calibri"/>
                <a:cs typeface="Calibri"/>
              </a:rPr>
              <a:t> </a:t>
            </a:r>
            <a:r>
              <a:rPr sz="1600" b="1" i="1" spc="15" dirty="0">
                <a:latin typeface="Calibri"/>
                <a:cs typeface="Calibri"/>
              </a:rPr>
              <a:t>722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750" y="4322445"/>
            <a:ext cx="4368800" cy="1069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dirty="0">
                <a:latin typeface="Calibri"/>
                <a:cs typeface="Calibri"/>
              </a:rPr>
              <a:t>have physical </a:t>
            </a:r>
            <a:r>
              <a:rPr sz="1600" spc="10" dirty="0">
                <a:latin typeface="Calibri"/>
                <a:cs typeface="Calibri"/>
              </a:rPr>
              <a:t>location in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NJ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be </a:t>
            </a:r>
            <a:r>
              <a:rPr sz="1600" dirty="0">
                <a:latin typeface="Calibri"/>
                <a:cs typeface="Calibri"/>
              </a:rPr>
              <a:t>registered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spc="10" dirty="0">
                <a:latin typeface="Calibri"/>
                <a:cs typeface="Calibri"/>
              </a:rPr>
              <a:t>do </a:t>
            </a:r>
            <a:r>
              <a:rPr sz="1600" spc="5" dirty="0">
                <a:latin typeface="Calibri"/>
                <a:cs typeface="Calibri"/>
              </a:rPr>
              <a:t>business </a:t>
            </a:r>
            <a:r>
              <a:rPr sz="1600" spc="10" dirty="0">
                <a:latin typeface="Calibri"/>
                <a:cs typeface="Calibri"/>
              </a:rPr>
              <a:t>in </a:t>
            </a:r>
            <a:r>
              <a:rPr sz="1600" spc="15" dirty="0">
                <a:latin typeface="Calibri"/>
                <a:cs typeface="Calibri"/>
              </a:rPr>
              <a:t>New</a:t>
            </a:r>
            <a:r>
              <a:rPr sz="1600" spc="3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Jersey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be in Department of Labor good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standing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750" y="5525211"/>
            <a:ext cx="4929505" cy="107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fill </a:t>
            </a:r>
            <a:r>
              <a:rPr sz="1600" spc="10" dirty="0">
                <a:latin typeface="Calibri"/>
                <a:cs typeface="Calibri"/>
              </a:rPr>
              <a:t>out and certify debarment </a:t>
            </a:r>
            <a:r>
              <a:rPr sz="1600" dirty="0">
                <a:latin typeface="Calibri"/>
                <a:cs typeface="Calibri"/>
              </a:rPr>
              <a:t>legal</a:t>
            </a:r>
            <a:r>
              <a:rPr sz="1600" spc="33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questionnaire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certify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negative </a:t>
            </a:r>
            <a:r>
              <a:rPr sz="1600" spc="10" dirty="0">
                <a:latin typeface="Calibri"/>
                <a:cs typeface="Calibri"/>
              </a:rPr>
              <a:t>impact of</a:t>
            </a:r>
            <a:r>
              <a:rPr sz="1600" spc="29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emergency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certify </a:t>
            </a:r>
            <a:r>
              <a:rPr sz="1600" dirty="0">
                <a:latin typeface="Calibri"/>
                <a:cs typeface="Calibri"/>
              </a:rPr>
              <a:t>intent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spc="10" dirty="0">
                <a:latin typeface="Calibri"/>
                <a:cs typeface="Calibri"/>
              </a:rPr>
              <a:t>not </a:t>
            </a:r>
            <a:r>
              <a:rPr sz="1600" spc="-5" dirty="0">
                <a:latin typeface="Calibri"/>
                <a:cs typeface="Calibri"/>
              </a:rPr>
              <a:t>lay </a:t>
            </a:r>
            <a:r>
              <a:rPr sz="1600" spc="5" dirty="0">
                <a:latin typeface="Calibri"/>
                <a:cs typeface="Calibri"/>
              </a:rPr>
              <a:t>off </a:t>
            </a:r>
            <a:r>
              <a:rPr sz="1600" dirty="0">
                <a:latin typeface="Calibri"/>
                <a:cs typeface="Calibri"/>
              </a:rPr>
              <a:t>any</a:t>
            </a:r>
            <a:r>
              <a:rPr sz="1600" spc="3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workers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9381" y="1227582"/>
            <a:ext cx="11245850" cy="0"/>
          </a:xfrm>
          <a:custGeom>
            <a:avLst/>
            <a:gdLst/>
            <a:ahLst/>
            <a:cxnLst/>
            <a:rect l="l" t="t" r="r" b="b"/>
            <a:pathLst>
              <a:path w="11245850">
                <a:moveTo>
                  <a:pt x="0" y="0"/>
                </a:moveTo>
                <a:lnTo>
                  <a:pt x="11245469" y="0"/>
                </a:lnTo>
              </a:path>
            </a:pathLst>
          </a:custGeom>
          <a:ln w="19812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175750" y="1568602"/>
          <a:ext cx="2452845" cy="1289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979">
                <a:tc>
                  <a:txBody>
                    <a:bodyPr/>
                    <a:lstStyle/>
                    <a:p>
                      <a:pPr marL="410209">
                        <a:lnSpc>
                          <a:spcPts val="2280"/>
                        </a:lnSpc>
                      </a:pPr>
                      <a:r>
                        <a:rPr sz="2400" b="1" spc="-15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2400" b="1" spc="-100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900" b="1" dirty="0">
                          <a:solidFill>
                            <a:srgbClr val="005B82"/>
                          </a:solidFill>
                          <a:latin typeface="Calibri"/>
                          <a:cs typeface="Calibri"/>
                        </a:rPr>
                        <a:t>$35M</a:t>
                      </a:r>
                      <a:endParaRPr sz="2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33% set aside for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businesses</a:t>
                      </a:r>
                      <a:r>
                        <a:rPr sz="1400" i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in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OZ-eligible census</a:t>
                      </a:r>
                      <a:r>
                        <a:rPr sz="1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tracts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5277739" y="3151632"/>
            <a:ext cx="149860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b="1" spc="-25" dirty="0">
                <a:solidFill>
                  <a:srgbClr val="84BC00"/>
                </a:solidFill>
                <a:latin typeface="Calibri"/>
                <a:cs typeface="Calibri"/>
              </a:rPr>
              <a:t>Grant</a:t>
            </a:r>
            <a:r>
              <a:rPr sz="2050" b="1" spc="-60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50" b="1" spc="-15" dirty="0">
                <a:solidFill>
                  <a:srgbClr val="84BC00"/>
                </a:solidFill>
                <a:latin typeface="Calibri"/>
                <a:cs typeface="Calibri"/>
              </a:rPr>
              <a:t>Awards</a:t>
            </a:r>
            <a:endParaRPr sz="205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584063" y="3507613"/>
          <a:ext cx="4810378" cy="1341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# of</a:t>
                      </a:r>
                      <a:r>
                        <a:rPr sz="1600" b="1" spc="-80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FTEs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Grant</a:t>
                      </a:r>
                      <a:r>
                        <a:rPr sz="1600" b="1" spc="-125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Award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 or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fewer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$10,000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6-25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$15,000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26-50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$20,000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5277739" y="4930647"/>
            <a:ext cx="228473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b="1" spc="-10" dirty="0">
                <a:solidFill>
                  <a:srgbClr val="84BC00"/>
                </a:solidFill>
                <a:latin typeface="Calibri"/>
                <a:cs typeface="Calibri"/>
              </a:rPr>
              <a:t>Application</a:t>
            </a:r>
            <a:r>
              <a:rPr sz="2050" b="1" spc="-40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50" b="1" spc="-10" dirty="0">
                <a:solidFill>
                  <a:srgbClr val="84BC00"/>
                </a:solidFill>
                <a:latin typeface="Calibri"/>
                <a:cs typeface="Calibri"/>
              </a:rPr>
              <a:t>Schedule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69660" y="5345683"/>
            <a:ext cx="5243195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All </a:t>
            </a:r>
            <a:r>
              <a:rPr sz="1600" spc="5" dirty="0">
                <a:latin typeface="Calibri"/>
                <a:cs typeface="Calibri"/>
              </a:rPr>
              <a:t>applicants must </a:t>
            </a:r>
            <a:r>
              <a:rPr sz="1600" dirty="0">
                <a:latin typeface="Calibri"/>
                <a:cs typeface="Calibri"/>
              </a:rPr>
              <a:t>pre-register </a:t>
            </a:r>
            <a:r>
              <a:rPr sz="1600" spc="5" dirty="0">
                <a:latin typeface="Calibri"/>
                <a:cs typeface="Calibri"/>
              </a:rPr>
              <a:t>online </a:t>
            </a:r>
            <a:r>
              <a:rPr sz="1600" spc="10" dirty="0">
                <a:latin typeface="Calibri"/>
                <a:cs typeface="Calibri"/>
              </a:rPr>
              <a:t>between </a:t>
            </a:r>
            <a:r>
              <a:rPr sz="1600" spc="-10" dirty="0">
                <a:latin typeface="Calibri"/>
                <a:cs typeface="Calibri"/>
              </a:rPr>
              <a:t>Monday,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April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spc="15" dirty="0">
                <a:latin typeface="Calibri"/>
                <a:cs typeface="Calibri"/>
              </a:rPr>
              <a:t>19 and </a:t>
            </a:r>
            <a:r>
              <a:rPr sz="1600" spc="-10" dirty="0">
                <a:latin typeface="Calibri"/>
                <a:cs typeface="Calibri"/>
              </a:rPr>
              <a:t>Thursday, </a:t>
            </a:r>
            <a:r>
              <a:rPr sz="1600" spc="10" dirty="0">
                <a:latin typeface="Calibri"/>
                <a:cs typeface="Calibri"/>
              </a:rPr>
              <a:t>April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29.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69660" y="5992103"/>
            <a:ext cx="5194300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99"/>
              </a:lnSpc>
            </a:pPr>
            <a:r>
              <a:rPr sz="1600" spc="5" dirty="0">
                <a:latin typeface="Calibri"/>
                <a:cs typeface="Calibri"/>
              </a:rPr>
              <a:t>Applications will </a:t>
            </a:r>
            <a:r>
              <a:rPr sz="1600" spc="10" dirty="0">
                <a:latin typeface="Calibri"/>
                <a:cs typeface="Calibri"/>
              </a:rPr>
              <a:t>open </a:t>
            </a:r>
            <a:r>
              <a:rPr sz="1600" b="1" i="1" spc="5" dirty="0">
                <a:latin typeface="Calibri"/>
                <a:cs typeface="Calibri"/>
              </a:rPr>
              <a:t>for restaurants </a:t>
            </a:r>
            <a:r>
              <a:rPr sz="1600" spc="10" dirty="0">
                <a:latin typeface="Calibri"/>
                <a:cs typeface="Calibri"/>
              </a:rPr>
              <a:t>on </a:t>
            </a:r>
            <a:r>
              <a:rPr sz="1600" b="1" spc="-10" dirty="0">
                <a:latin typeface="Calibri"/>
                <a:cs typeface="Calibri"/>
              </a:rPr>
              <a:t>Wednesday, </a:t>
            </a:r>
            <a:r>
              <a:rPr sz="1600" b="1" spc="10" dirty="0">
                <a:latin typeface="Calibri"/>
                <a:cs typeface="Calibri"/>
              </a:rPr>
              <a:t>May 5,  </a:t>
            </a:r>
            <a:r>
              <a:rPr sz="1600" b="1" spc="5" dirty="0">
                <a:latin typeface="Calibri"/>
                <a:cs typeface="Calibri"/>
              </a:rPr>
              <a:t>at </a:t>
            </a:r>
            <a:r>
              <a:rPr sz="1600" b="1" spc="15" dirty="0">
                <a:latin typeface="Calibri"/>
                <a:cs typeface="Calibri"/>
              </a:rPr>
              <a:t>9:00 </a:t>
            </a:r>
            <a:r>
              <a:rPr sz="1600" b="1" spc="10" dirty="0">
                <a:latin typeface="Calibri"/>
                <a:cs typeface="Calibri"/>
              </a:rPr>
              <a:t>a.m. </a:t>
            </a:r>
            <a:r>
              <a:rPr sz="1600" spc="5" dirty="0">
                <a:latin typeface="Calibri"/>
                <a:cs typeface="Calibri"/>
              </a:rPr>
              <a:t>Applications will </a:t>
            </a:r>
            <a:r>
              <a:rPr sz="1600" spc="10" dirty="0">
                <a:latin typeface="Calibri"/>
                <a:cs typeface="Calibri"/>
              </a:rPr>
              <a:t>be processed on </a:t>
            </a:r>
            <a:r>
              <a:rPr sz="1600" spc="15" dirty="0">
                <a:latin typeface="Calibri"/>
                <a:cs typeface="Calibri"/>
              </a:rPr>
              <a:t>a </a:t>
            </a:r>
            <a:r>
              <a:rPr sz="1600" spc="5" dirty="0">
                <a:latin typeface="Calibri"/>
                <a:cs typeface="Calibri"/>
              </a:rPr>
              <a:t>first-come,  first-served basis </a:t>
            </a:r>
            <a:r>
              <a:rPr sz="1600" spc="10" dirty="0">
                <a:latin typeface="Calibri"/>
                <a:cs typeface="Calibri"/>
              </a:rPr>
              <a:t>and </a:t>
            </a:r>
            <a:r>
              <a:rPr sz="1600" spc="5" dirty="0">
                <a:latin typeface="Calibri"/>
                <a:cs typeface="Calibri"/>
              </a:rPr>
              <a:t>will </a:t>
            </a:r>
            <a:r>
              <a:rPr sz="1600" spc="10" dirty="0">
                <a:latin typeface="Calibri"/>
                <a:cs typeface="Calibri"/>
              </a:rPr>
              <a:t>close on </a:t>
            </a:r>
            <a:r>
              <a:rPr sz="1600" b="1" spc="10" dirty="0">
                <a:latin typeface="Calibri"/>
                <a:cs typeface="Calibri"/>
              </a:rPr>
              <a:t>May 12, </a:t>
            </a:r>
            <a:r>
              <a:rPr sz="1600" b="1" spc="5" dirty="0">
                <a:latin typeface="Calibri"/>
                <a:cs typeface="Calibri"/>
              </a:rPr>
              <a:t>at </a:t>
            </a:r>
            <a:r>
              <a:rPr sz="1600" b="1" spc="15" dirty="0">
                <a:latin typeface="Calibri"/>
                <a:cs typeface="Calibri"/>
              </a:rPr>
              <a:t>5:00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15" dirty="0">
                <a:latin typeface="Calibri"/>
                <a:cs typeface="Calibri"/>
              </a:rPr>
              <a:t>p.m.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750" y="3151632"/>
            <a:ext cx="434086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682" baseline="-2777" dirty="0">
                <a:solidFill>
                  <a:srgbClr val="84BC00"/>
                </a:solidFill>
                <a:latin typeface="Calibri"/>
                <a:cs typeface="Calibri"/>
              </a:rPr>
              <a:t>B</a:t>
            </a:r>
            <a:r>
              <a:rPr sz="2050" b="1" spc="-455" dirty="0">
                <a:solidFill>
                  <a:srgbClr val="84BC00"/>
                </a:solidFill>
                <a:latin typeface="Calibri"/>
                <a:cs typeface="Calibri"/>
              </a:rPr>
              <a:t>B</a:t>
            </a:r>
            <a:r>
              <a:rPr sz="3000" b="1" spc="-682" baseline="-2777" dirty="0">
                <a:solidFill>
                  <a:srgbClr val="84BC00"/>
                </a:solidFill>
                <a:latin typeface="Calibri"/>
                <a:cs typeface="Calibri"/>
              </a:rPr>
              <a:t>u</a:t>
            </a:r>
            <a:r>
              <a:rPr sz="2050" b="1" spc="-455" dirty="0">
                <a:solidFill>
                  <a:srgbClr val="84BC00"/>
                </a:solidFill>
                <a:latin typeface="Calibri"/>
                <a:cs typeface="Calibri"/>
              </a:rPr>
              <a:t>u</a:t>
            </a:r>
            <a:r>
              <a:rPr sz="3000" b="1" spc="-682" baseline="-2777" dirty="0">
                <a:solidFill>
                  <a:srgbClr val="84BC00"/>
                </a:solidFill>
                <a:latin typeface="Calibri"/>
                <a:cs typeface="Calibri"/>
              </a:rPr>
              <a:t>s</a:t>
            </a:r>
            <a:r>
              <a:rPr sz="2050" b="1" spc="-455" dirty="0">
                <a:solidFill>
                  <a:srgbClr val="84BC00"/>
                </a:solidFill>
                <a:latin typeface="Calibri"/>
                <a:cs typeface="Calibri"/>
              </a:rPr>
              <a:t>s</a:t>
            </a:r>
            <a:r>
              <a:rPr sz="3000" b="1" spc="-682" baseline="-2777" dirty="0">
                <a:solidFill>
                  <a:srgbClr val="84BC00"/>
                </a:solidFill>
                <a:latin typeface="Calibri"/>
                <a:cs typeface="Calibri"/>
              </a:rPr>
              <a:t>i</a:t>
            </a:r>
            <a:r>
              <a:rPr sz="2050" b="1" spc="-455" dirty="0">
                <a:solidFill>
                  <a:srgbClr val="84BC00"/>
                </a:solidFill>
                <a:latin typeface="Calibri"/>
                <a:cs typeface="Calibri"/>
              </a:rPr>
              <a:t>i</a:t>
            </a:r>
            <a:r>
              <a:rPr sz="3000" b="1" spc="-682" baseline="-2777" dirty="0">
                <a:solidFill>
                  <a:srgbClr val="84BC00"/>
                </a:solidFill>
                <a:latin typeface="Calibri"/>
                <a:cs typeface="Calibri"/>
              </a:rPr>
              <a:t>n</a:t>
            </a:r>
            <a:r>
              <a:rPr sz="2050" b="1" spc="-455" dirty="0">
                <a:solidFill>
                  <a:srgbClr val="84BC00"/>
                </a:solidFill>
                <a:latin typeface="Calibri"/>
                <a:cs typeface="Calibri"/>
              </a:rPr>
              <a:t>n</a:t>
            </a:r>
            <a:r>
              <a:rPr sz="3000" b="1" spc="-682" baseline="-2777" dirty="0">
                <a:solidFill>
                  <a:srgbClr val="84BC00"/>
                </a:solidFill>
                <a:latin typeface="Calibri"/>
                <a:cs typeface="Calibri"/>
              </a:rPr>
              <a:t>e</a:t>
            </a:r>
            <a:r>
              <a:rPr sz="2050" b="1" spc="-455" dirty="0">
                <a:solidFill>
                  <a:srgbClr val="84BC00"/>
                </a:solidFill>
                <a:latin typeface="Calibri"/>
                <a:cs typeface="Calibri"/>
              </a:rPr>
              <a:t>e</a:t>
            </a:r>
            <a:r>
              <a:rPr sz="3000" b="1" spc="-682" baseline="-2777" dirty="0">
                <a:solidFill>
                  <a:srgbClr val="84BC00"/>
                </a:solidFill>
                <a:latin typeface="Calibri"/>
                <a:cs typeface="Calibri"/>
              </a:rPr>
              <a:t>s</a:t>
            </a:r>
            <a:r>
              <a:rPr sz="2050" b="1" spc="-455" dirty="0">
                <a:solidFill>
                  <a:srgbClr val="84BC00"/>
                </a:solidFill>
                <a:latin typeface="Calibri"/>
                <a:cs typeface="Calibri"/>
              </a:rPr>
              <a:t>s</a:t>
            </a:r>
            <a:r>
              <a:rPr sz="3000" b="1" spc="-682" baseline="-2777" dirty="0">
                <a:solidFill>
                  <a:srgbClr val="84BC00"/>
                </a:solidFill>
                <a:latin typeface="Calibri"/>
                <a:cs typeface="Calibri"/>
              </a:rPr>
              <a:t>s</a:t>
            </a:r>
            <a:r>
              <a:rPr sz="2050" b="1" spc="-455" dirty="0">
                <a:solidFill>
                  <a:srgbClr val="84BC00"/>
                </a:solidFill>
                <a:latin typeface="Calibri"/>
                <a:cs typeface="Calibri"/>
              </a:rPr>
              <a:t>s                                                        </a:t>
            </a:r>
            <a:r>
              <a:rPr sz="2050" b="1" spc="-450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3000" b="1" spc="-525" baseline="-2777" dirty="0">
                <a:solidFill>
                  <a:srgbClr val="84BC00"/>
                </a:solidFill>
                <a:latin typeface="Calibri"/>
                <a:cs typeface="Calibri"/>
              </a:rPr>
              <a:t>E</a:t>
            </a:r>
            <a:r>
              <a:rPr sz="2050" b="1" spc="-350" dirty="0">
                <a:solidFill>
                  <a:srgbClr val="84BC00"/>
                </a:solidFill>
                <a:latin typeface="Calibri"/>
                <a:cs typeface="Calibri"/>
              </a:rPr>
              <a:t>E</a:t>
            </a:r>
            <a:r>
              <a:rPr sz="3000" b="1" spc="-525" baseline="-2777" dirty="0">
                <a:solidFill>
                  <a:srgbClr val="84BC00"/>
                </a:solidFill>
                <a:latin typeface="Calibri"/>
                <a:cs typeface="Calibri"/>
              </a:rPr>
              <a:t>l</a:t>
            </a:r>
            <a:r>
              <a:rPr sz="2050" b="1" spc="-350" dirty="0">
                <a:solidFill>
                  <a:srgbClr val="84BC00"/>
                </a:solidFill>
                <a:latin typeface="Calibri"/>
                <a:cs typeface="Calibri"/>
              </a:rPr>
              <a:t>l</a:t>
            </a:r>
            <a:r>
              <a:rPr sz="3000" b="1" spc="-525" baseline="-2777" dirty="0">
                <a:solidFill>
                  <a:srgbClr val="84BC00"/>
                </a:solidFill>
                <a:latin typeface="Calibri"/>
                <a:cs typeface="Calibri"/>
              </a:rPr>
              <a:t>i</a:t>
            </a:r>
            <a:r>
              <a:rPr sz="2050" b="1" spc="-350" dirty="0">
                <a:solidFill>
                  <a:srgbClr val="84BC00"/>
                </a:solidFill>
                <a:latin typeface="Calibri"/>
                <a:cs typeface="Calibri"/>
              </a:rPr>
              <a:t>i</a:t>
            </a:r>
            <a:r>
              <a:rPr sz="3000" b="1" spc="-525" baseline="-2777" dirty="0">
                <a:solidFill>
                  <a:srgbClr val="84BC00"/>
                </a:solidFill>
                <a:latin typeface="Calibri"/>
                <a:cs typeface="Calibri"/>
              </a:rPr>
              <a:t>g</a:t>
            </a:r>
            <a:r>
              <a:rPr sz="2050" b="1" spc="-350" dirty="0">
                <a:solidFill>
                  <a:srgbClr val="84BC00"/>
                </a:solidFill>
                <a:latin typeface="Calibri"/>
                <a:cs typeface="Calibri"/>
              </a:rPr>
              <a:t>g</a:t>
            </a:r>
            <a:r>
              <a:rPr sz="3000" b="1" spc="-525" baseline="-2777" dirty="0">
                <a:solidFill>
                  <a:srgbClr val="84BC00"/>
                </a:solidFill>
                <a:latin typeface="Calibri"/>
                <a:cs typeface="Calibri"/>
              </a:rPr>
              <a:t>i</a:t>
            </a:r>
            <a:r>
              <a:rPr sz="2050" b="1" spc="-350" dirty="0">
                <a:solidFill>
                  <a:srgbClr val="84BC00"/>
                </a:solidFill>
                <a:latin typeface="Calibri"/>
                <a:cs typeface="Calibri"/>
              </a:rPr>
              <a:t>i</a:t>
            </a:r>
            <a:r>
              <a:rPr sz="3000" b="1" spc="-525" baseline="-2777" dirty="0">
                <a:solidFill>
                  <a:srgbClr val="84BC00"/>
                </a:solidFill>
                <a:latin typeface="Calibri"/>
                <a:cs typeface="Calibri"/>
              </a:rPr>
              <a:t>b</a:t>
            </a:r>
            <a:r>
              <a:rPr sz="2050" b="1" spc="-350" dirty="0">
                <a:solidFill>
                  <a:srgbClr val="84BC00"/>
                </a:solidFill>
                <a:latin typeface="Calibri"/>
                <a:cs typeface="Calibri"/>
              </a:rPr>
              <a:t>b</a:t>
            </a:r>
            <a:r>
              <a:rPr sz="3000" b="1" spc="-525" baseline="-2777" dirty="0">
                <a:solidFill>
                  <a:srgbClr val="84BC00"/>
                </a:solidFill>
                <a:latin typeface="Calibri"/>
                <a:cs typeface="Calibri"/>
              </a:rPr>
              <a:t>i</a:t>
            </a:r>
            <a:r>
              <a:rPr sz="2050" b="1" spc="-350" dirty="0">
                <a:solidFill>
                  <a:srgbClr val="84BC00"/>
                </a:solidFill>
                <a:latin typeface="Calibri"/>
                <a:cs typeface="Calibri"/>
              </a:rPr>
              <a:t>i</a:t>
            </a:r>
            <a:r>
              <a:rPr sz="3000" b="1" spc="-525" baseline="-2777" dirty="0">
                <a:solidFill>
                  <a:srgbClr val="84BC00"/>
                </a:solidFill>
                <a:latin typeface="Calibri"/>
                <a:cs typeface="Calibri"/>
              </a:rPr>
              <a:t>l</a:t>
            </a:r>
            <a:r>
              <a:rPr sz="2050" b="1" spc="-350" dirty="0">
                <a:solidFill>
                  <a:srgbClr val="84BC00"/>
                </a:solidFill>
                <a:latin typeface="Calibri"/>
                <a:cs typeface="Calibri"/>
              </a:rPr>
              <a:t>l</a:t>
            </a:r>
            <a:r>
              <a:rPr sz="3000" b="1" spc="-525" baseline="-2777" dirty="0">
                <a:solidFill>
                  <a:srgbClr val="84BC00"/>
                </a:solidFill>
                <a:latin typeface="Calibri"/>
                <a:cs typeface="Calibri"/>
              </a:rPr>
              <a:t>i</a:t>
            </a:r>
            <a:r>
              <a:rPr sz="2050" b="1" spc="-350" dirty="0">
                <a:solidFill>
                  <a:srgbClr val="84BC00"/>
                </a:solidFill>
                <a:latin typeface="Calibri"/>
                <a:cs typeface="Calibri"/>
              </a:rPr>
              <a:t>i</a:t>
            </a:r>
            <a:r>
              <a:rPr sz="3000" b="1" spc="-525" baseline="-2777" dirty="0">
                <a:solidFill>
                  <a:srgbClr val="84BC00"/>
                </a:solidFill>
                <a:latin typeface="Calibri"/>
                <a:cs typeface="Calibri"/>
              </a:rPr>
              <a:t>t</a:t>
            </a:r>
            <a:r>
              <a:rPr sz="2050" b="1" spc="-350" dirty="0">
                <a:solidFill>
                  <a:srgbClr val="84BC00"/>
                </a:solidFill>
                <a:latin typeface="Calibri"/>
                <a:cs typeface="Calibri"/>
              </a:rPr>
              <a:t>t</a:t>
            </a:r>
            <a:r>
              <a:rPr sz="3000" b="1" spc="-525" baseline="-2777" dirty="0">
                <a:solidFill>
                  <a:srgbClr val="84BC00"/>
                </a:solidFill>
                <a:latin typeface="Calibri"/>
                <a:cs typeface="Calibri"/>
              </a:rPr>
              <a:t>y</a:t>
            </a:r>
            <a:r>
              <a:rPr sz="2050" b="1" spc="-350" dirty="0">
                <a:solidFill>
                  <a:srgbClr val="84BC00"/>
                </a:solidFill>
                <a:latin typeface="Calibri"/>
                <a:cs typeface="Calibri"/>
              </a:rPr>
              <a:t>y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b="1" i="1" spc="10" dirty="0">
                <a:latin typeface="Calibri"/>
                <a:cs typeface="Calibri"/>
              </a:rPr>
              <a:t>Classified as “Food Services or Drinking</a:t>
            </a:r>
            <a:r>
              <a:rPr sz="1600" b="1" i="1" spc="175" dirty="0">
                <a:latin typeface="Calibri"/>
                <a:cs typeface="Calibri"/>
              </a:rPr>
              <a:t> </a:t>
            </a:r>
            <a:r>
              <a:rPr sz="1600" b="1" i="1" spc="10" dirty="0">
                <a:latin typeface="Calibri"/>
                <a:cs typeface="Calibri"/>
              </a:rPr>
              <a:t>Places”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3318" y="6636613"/>
            <a:ext cx="7747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808080"/>
                </a:solidFill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5704" y="0"/>
            <a:ext cx="1495044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381" y="1506474"/>
            <a:ext cx="8869680" cy="1341120"/>
          </a:xfrm>
          <a:custGeom>
            <a:avLst/>
            <a:gdLst/>
            <a:ahLst/>
            <a:cxnLst/>
            <a:rect l="l" t="t" r="r" b="b"/>
            <a:pathLst>
              <a:path w="8869680" h="1341120">
                <a:moveTo>
                  <a:pt x="7988935" y="0"/>
                </a:moveTo>
                <a:lnTo>
                  <a:pt x="0" y="0"/>
                </a:lnTo>
                <a:lnTo>
                  <a:pt x="0" y="1341120"/>
                </a:lnTo>
                <a:lnTo>
                  <a:pt x="7988935" y="1341120"/>
                </a:lnTo>
                <a:lnTo>
                  <a:pt x="8869680" y="670560"/>
                </a:lnTo>
                <a:lnTo>
                  <a:pt x="7988935" y="0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9381" y="1506474"/>
            <a:ext cx="8869680" cy="1341120"/>
          </a:xfrm>
          <a:custGeom>
            <a:avLst/>
            <a:gdLst/>
            <a:ahLst/>
            <a:cxnLst/>
            <a:rect l="l" t="t" r="r" b="b"/>
            <a:pathLst>
              <a:path w="8869680" h="1341120">
                <a:moveTo>
                  <a:pt x="0" y="0"/>
                </a:moveTo>
                <a:lnTo>
                  <a:pt x="7988935" y="0"/>
                </a:lnTo>
                <a:lnTo>
                  <a:pt x="8869680" y="670560"/>
                </a:lnTo>
                <a:lnTo>
                  <a:pt x="7988935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710" y="1767331"/>
            <a:ext cx="8275955" cy="80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80"/>
              </a:lnSpc>
            </a:pPr>
            <a:r>
              <a:rPr sz="2850" b="1" spc="-10" dirty="0">
                <a:solidFill>
                  <a:srgbClr val="FFFFFF"/>
                </a:solidFill>
                <a:latin typeface="Calibri"/>
                <a:cs typeface="Calibri"/>
              </a:rPr>
              <a:t>Operating expense </a:t>
            </a:r>
            <a:r>
              <a:rPr sz="2850" b="1" spc="-15" dirty="0">
                <a:solidFill>
                  <a:srgbClr val="FFFFFF"/>
                </a:solidFill>
                <a:latin typeface="Calibri"/>
                <a:cs typeface="Calibri"/>
              </a:rPr>
              <a:t>grants </a:t>
            </a:r>
            <a:r>
              <a:rPr sz="2850" b="1" dirty="0">
                <a:solidFill>
                  <a:srgbClr val="FFFFFF"/>
                </a:solidFill>
                <a:latin typeface="Calibri"/>
                <a:cs typeface="Calibri"/>
              </a:rPr>
              <a:t>of up </a:t>
            </a:r>
            <a:r>
              <a:rPr sz="2850" b="1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50" b="1" dirty="0">
                <a:solidFill>
                  <a:srgbClr val="FFFFFF"/>
                </a:solidFill>
                <a:latin typeface="Calibri"/>
                <a:cs typeface="Calibri"/>
              </a:rPr>
              <a:t>$20k </a:t>
            </a:r>
            <a:r>
              <a:rPr sz="285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50" dirty="0">
                <a:solidFill>
                  <a:srgbClr val="FFFFFF"/>
                </a:solidFill>
                <a:latin typeface="Calibri"/>
                <a:cs typeface="Calibri"/>
              </a:rPr>
              <a:t>child </a:t>
            </a:r>
            <a:r>
              <a:rPr sz="2850" spc="-15" dirty="0">
                <a:solidFill>
                  <a:srgbClr val="FFFFFF"/>
                </a:solidFill>
                <a:latin typeface="Calibri"/>
                <a:cs typeface="Calibri"/>
              </a:rPr>
              <a:t>care  </a:t>
            </a:r>
            <a:r>
              <a:rPr sz="2850" spc="-5" dirty="0">
                <a:solidFill>
                  <a:srgbClr val="FFFFFF"/>
                </a:solidFill>
                <a:latin typeface="Calibri"/>
                <a:cs typeface="Calibri"/>
              </a:rPr>
              <a:t>businesses </a:t>
            </a:r>
            <a:r>
              <a:rPr sz="2850" dirty="0">
                <a:solidFill>
                  <a:srgbClr val="FFFFFF"/>
                </a:solidFill>
                <a:latin typeface="Calibri"/>
                <a:cs typeface="Calibri"/>
              </a:rPr>
              <a:t>with 50 </a:t>
            </a:r>
            <a:r>
              <a:rPr sz="2850" spc="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850" spc="-25" dirty="0">
                <a:solidFill>
                  <a:srgbClr val="FFFFFF"/>
                </a:solidFill>
                <a:latin typeface="Calibri"/>
                <a:cs typeface="Calibri"/>
              </a:rPr>
              <a:t>fewer </a:t>
            </a:r>
            <a:r>
              <a:rPr sz="2850" spc="-5" dirty="0">
                <a:solidFill>
                  <a:srgbClr val="FFFFFF"/>
                </a:solidFill>
                <a:latin typeface="Calibri"/>
                <a:cs typeface="Calibri"/>
              </a:rPr>
              <a:t>FTEs impacted by</a:t>
            </a:r>
            <a:r>
              <a:rPr sz="28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Calibri"/>
                <a:cs typeface="Calibri"/>
              </a:rPr>
              <a:t>COVID-19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9527" y="205866"/>
            <a:ext cx="9284970" cy="90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SMALL </a:t>
            </a:r>
            <a:r>
              <a:rPr spc="-5" dirty="0"/>
              <a:t>BUSINESS </a:t>
            </a:r>
            <a:r>
              <a:rPr dirty="0"/>
              <a:t>EMERGENCY</a:t>
            </a:r>
            <a:r>
              <a:rPr spc="-15" dirty="0"/>
              <a:t> </a:t>
            </a:r>
            <a:r>
              <a:rPr spc="-25" dirty="0"/>
              <a:t>ASSISTANCE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GRANT </a:t>
            </a:r>
            <a:r>
              <a:rPr spc="-5" dirty="0"/>
              <a:t>PROGRAM </a:t>
            </a:r>
            <a:r>
              <a:rPr dirty="0"/>
              <a:t>– </a:t>
            </a:r>
            <a:r>
              <a:rPr spc="-5" dirty="0"/>
              <a:t>PHASE </a:t>
            </a:r>
            <a:r>
              <a:rPr dirty="0"/>
              <a:t>4 </a:t>
            </a:r>
            <a:r>
              <a:rPr b="0" dirty="0">
                <a:latin typeface="Segoe UI"/>
                <a:cs typeface="Segoe UI"/>
              </a:rPr>
              <a:t>(CHILD </a:t>
            </a:r>
            <a:r>
              <a:rPr b="0" spc="-5" dirty="0">
                <a:latin typeface="Segoe UI"/>
                <a:cs typeface="Segoe UI"/>
              </a:rPr>
              <a:t>CARE</a:t>
            </a:r>
            <a:r>
              <a:rPr b="0" spc="40" dirty="0">
                <a:latin typeface="Segoe UI"/>
                <a:cs typeface="Segoe UI"/>
              </a:rPr>
              <a:t> </a:t>
            </a:r>
            <a:r>
              <a:rPr b="0" spc="-5" dirty="0">
                <a:latin typeface="Segoe UI"/>
                <a:cs typeface="Segoe UI"/>
              </a:rPr>
              <a:t>PROVIDERS)</a:t>
            </a:r>
          </a:p>
        </p:txBody>
      </p:sp>
      <p:sp>
        <p:nvSpPr>
          <p:cNvPr id="8" name="object 8"/>
          <p:cNvSpPr/>
          <p:nvPr/>
        </p:nvSpPr>
        <p:spPr>
          <a:xfrm>
            <a:off x="120395" y="173736"/>
            <a:ext cx="957072" cy="955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3950" y="3797300"/>
            <a:ext cx="1991995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530" indent="-290830">
              <a:lnSpc>
                <a:spcPct val="100000"/>
              </a:lnSpc>
              <a:buClr>
                <a:srgbClr val="84BC00"/>
              </a:buClr>
              <a:buFont typeface="Arial"/>
              <a:buChar char="•"/>
              <a:tabLst>
                <a:tab pos="303530" algn="l"/>
                <a:tab pos="304165" algn="l"/>
              </a:tabLst>
            </a:pPr>
            <a:r>
              <a:rPr sz="1600" b="1" i="1" spc="10" dirty="0">
                <a:latin typeface="Calibri"/>
                <a:cs typeface="Calibri"/>
              </a:rPr>
              <a:t>NAICS </a:t>
            </a:r>
            <a:r>
              <a:rPr sz="1600" b="1" i="1" spc="15" dirty="0">
                <a:latin typeface="Calibri"/>
                <a:cs typeface="Calibri"/>
              </a:rPr>
              <a:t>Code</a:t>
            </a:r>
            <a:r>
              <a:rPr sz="1600" b="1" i="1" spc="-60" dirty="0">
                <a:latin typeface="Calibri"/>
                <a:cs typeface="Calibri"/>
              </a:rPr>
              <a:t> </a:t>
            </a:r>
            <a:r>
              <a:rPr sz="1600" b="1" i="1" spc="15" dirty="0">
                <a:latin typeface="Calibri"/>
                <a:cs typeface="Calibri"/>
              </a:rPr>
              <a:t>624410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750" y="4198111"/>
            <a:ext cx="4368800" cy="2522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dirty="0">
                <a:latin typeface="Calibri"/>
                <a:cs typeface="Calibri"/>
              </a:rPr>
              <a:t>have physical </a:t>
            </a:r>
            <a:r>
              <a:rPr sz="1600" spc="10" dirty="0">
                <a:latin typeface="Calibri"/>
                <a:cs typeface="Calibri"/>
              </a:rPr>
              <a:t>location in</a:t>
            </a:r>
            <a:r>
              <a:rPr sz="1600" spc="254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NJ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be </a:t>
            </a:r>
            <a:r>
              <a:rPr sz="1600" dirty="0">
                <a:latin typeface="Calibri"/>
                <a:cs typeface="Calibri"/>
              </a:rPr>
              <a:t>registered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spc="10" dirty="0">
                <a:latin typeface="Calibri"/>
                <a:cs typeface="Calibri"/>
              </a:rPr>
              <a:t>do </a:t>
            </a:r>
            <a:r>
              <a:rPr sz="1600" spc="5" dirty="0">
                <a:latin typeface="Calibri"/>
                <a:cs typeface="Calibri"/>
              </a:rPr>
              <a:t>business </a:t>
            </a:r>
            <a:r>
              <a:rPr sz="1600" spc="10" dirty="0">
                <a:latin typeface="Calibri"/>
                <a:cs typeface="Calibri"/>
              </a:rPr>
              <a:t>in </a:t>
            </a:r>
            <a:r>
              <a:rPr sz="1600" spc="15" dirty="0">
                <a:latin typeface="Calibri"/>
                <a:cs typeface="Calibri"/>
              </a:rPr>
              <a:t>New</a:t>
            </a:r>
            <a:r>
              <a:rPr sz="1600" spc="3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Jersey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be in Department of Labor good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standing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fill </a:t>
            </a:r>
            <a:r>
              <a:rPr sz="1600" spc="10" dirty="0">
                <a:latin typeface="Calibri"/>
                <a:cs typeface="Calibri"/>
              </a:rPr>
              <a:t>out and certify debarment</a:t>
            </a:r>
            <a:r>
              <a:rPr sz="1600" spc="3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legal</a:t>
            </a:r>
            <a:endParaRPr sz="1600">
              <a:latin typeface="Calibri"/>
              <a:cs typeface="Calibri"/>
            </a:endParaRPr>
          </a:p>
          <a:p>
            <a:pPr marL="303530">
              <a:lnSpc>
                <a:spcPct val="100000"/>
              </a:lnSpc>
              <a:spcBef>
                <a:spcPts val="45"/>
              </a:spcBef>
            </a:pPr>
            <a:r>
              <a:rPr sz="1600" spc="5" dirty="0">
                <a:latin typeface="Calibri"/>
                <a:cs typeface="Calibri"/>
              </a:rPr>
              <a:t>questionnaire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certify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negative </a:t>
            </a:r>
            <a:r>
              <a:rPr sz="1600" spc="10" dirty="0">
                <a:latin typeface="Calibri"/>
                <a:cs typeface="Calibri"/>
              </a:rPr>
              <a:t>impact of</a:t>
            </a:r>
            <a:r>
              <a:rPr sz="1600" spc="26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emergency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certify </a:t>
            </a:r>
            <a:r>
              <a:rPr sz="1600" dirty="0">
                <a:latin typeface="Calibri"/>
                <a:cs typeface="Calibri"/>
              </a:rPr>
              <a:t>intent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spc="10" dirty="0">
                <a:latin typeface="Calibri"/>
                <a:cs typeface="Calibri"/>
              </a:rPr>
              <a:t>not </a:t>
            </a:r>
            <a:r>
              <a:rPr sz="1600" spc="-5" dirty="0">
                <a:latin typeface="Calibri"/>
                <a:cs typeface="Calibri"/>
              </a:rPr>
              <a:t>lay </a:t>
            </a:r>
            <a:r>
              <a:rPr sz="1600" spc="5" dirty="0">
                <a:latin typeface="Calibri"/>
                <a:cs typeface="Calibri"/>
              </a:rPr>
              <a:t>off </a:t>
            </a:r>
            <a:r>
              <a:rPr sz="1600" dirty="0">
                <a:latin typeface="Calibri"/>
                <a:cs typeface="Calibri"/>
              </a:rPr>
              <a:t>any</a:t>
            </a:r>
            <a:r>
              <a:rPr sz="1600" spc="3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workers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750" y="3054096"/>
            <a:ext cx="3312795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2000" b="1" spc="-10" dirty="0">
                <a:solidFill>
                  <a:srgbClr val="84BC00"/>
                </a:solidFill>
                <a:latin typeface="Calibri"/>
                <a:cs typeface="Calibri"/>
              </a:rPr>
              <a:t>Business</a:t>
            </a:r>
            <a:r>
              <a:rPr sz="2000" b="1" spc="-30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84BC00"/>
                </a:solidFill>
                <a:latin typeface="Calibri"/>
                <a:cs typeface="Calibri"/>
              </a:rPr>
              <a:t>Eligibility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b="1" i="1" spc="10" dirty="0">
                <a:latin typeface="Calibri"/>
                <a:cs typeface="Calibri"/>
              </a:rPr>
              <a:t>Classified as “Child </a:t>
            </a:r>
            <a:r>
              <a:rPr sz="1600" b="1" i="1" spc="15" dirty="0">
                <a:latin typeface="Calibri"/>
                <a:cs typeface="Calibri"/>
              </a:rPr>
              <a:t>Care</a:t>
            </a:r>
            <a:r>
              <a:rPr sz="1600" b="1" i="1" spc="155" dirty="0">
                <a:latin typeface="Calibri"/>
                <a:cs typeface="Calibri"/>
              </a:rPr>
              <a:t> </a:t>
            </a:r>
            <a:r>
              <a:rPr sz="1600" b="1" i="1" spc="10" dirty="0">
                <a:latin typeface="Calibri"/>
                <a:cs typeface="Calibri"/>
              </a:rPr>
              <a:t>Providers”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9381" y="1227582"/>
            <a:ext cx="11245850" cy="0"/>
          </a:xfrm>
          <a:custGeom>
            <a:avLst/>
            <a:gdLst/>
            <a:ahLst/>
            <a:cxnLst/>
            <a:rect l="l" t="t" r="r" b="b"/>
            <a:pathLst>
              <a:path w="11245850">
                <a:moveTo>
                  <a:pt x="0" y="0"/>
                </a:moveTo>
                <a:lnTo>
                  <a:pt x="11245469" y="0"/>
                </a:lnTo>
              </a:path>
            </a:pathLst>
          </a:custGeom>
          <a:ln w="19812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160509" y="1570355"/>
          <a:ext cx="2452845" cy="1272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445">
                <a:tc>
                  <a:txBody>
                    <a:bodyPr/>
                    <a:lstStyle/>
                    <a:p>
                      <a:pPr marL="410209">
                        <a:lnSpc>
                          <a:spcPts val="2280"/>
                        </a:lnSpc>
                      </a:pPr>
                      <a:r>
                        <a:rPr sz="2400" b="1" spc="-15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2400" b="1" spc="-114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094">
                <a:tc>
                  <a:txBody>
                    <a:bodyPr/>
                    <a:lstStyle/>
                    <a:p>
                      <a:pPr algn="ctr">
                        <a:lnSpc>
                          <a:spcPts val="3425"/>
                        </a:lnSpc>
                      </a:pPr>
                      <a:r>
                        <a:rPr sz="2900" b="1" dirty="0">
                          <a:solidFill>
                            <a:srgbClr val="005B82"/>
                          </a:solidFill>
                          <a:latin typeface="Calibri"/>
                          <a:cs typeface="Calibri"/>
                        </a:rPr>
                        <a:t>$10M</a:t>
                      </a:r>
                      <a:endParaRPr sz="2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33% set aside for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businesses</a:t>
                      </a:r>
                      <a:r>
                        <a:rPr sz="1400" i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in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OZ-eligible census</a:t>
                      </a:r>
                      <a:r>
                        <a:rPr sz="1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tracts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5277739" y="3062859"/>
            <a:ext cx="149796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84BC00"/>
                </a:solidFill>
                <a:latin typeface="Calibri"/>
                <a:cs typeface="Calibri"/>
              </a:rPr>
              <a:t>Grant</a:t>
            </a:r>
            <a:r>
              <a:rPr sz="2000" b="1" spc="-55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84BC00"/>
                </a:solidFill>
                <a:latin typeface="Calibri"/>
                <a:cs typeface="Calibri"/>
              </a:rPr>
              <a:t>Awards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7739" y="4720082"/>
            <a:ext cx="5185410" cy="86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84BC00"/>
                </a:solidFill>
                <a:latin typeface="Calibri"/>
                <a:cs typeface="Calibri"/>
              </a:rPr>
              <a:t>Application</a:t>
            </a:r>
            <a:r>
              <a:rPr sz="2000" b="1" spc="-45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84BC00"/>
                </a:solidFill>
                <a:latin typeface="Calibri"/>
                <a:cs typeface="Calibri"/>
              </a:rPr>
              <a:t>Schedule</a:t>
            </a:r>
            <a:endParaRPr sz="2000">
              <a:latin typeface="Calibri"/>
              <a:cs typeface="Calibri"/>
            </a:endParaRPr>
          </a:p>
          <a:p>
            <a:pPr marL="404495" marR="5080">
              <a:lnSpc>
                <a:spcPct val="102499"/>
              </a:lnSpc>
              <a:spcBef>
                <a:spcPts val="200"/>
              </a:spcBef>
            </a:pPr>
            <a:r>
              <a:rPr sz="1600" spc="10" dirty="0">
                <a:latin typeface="Calibri"/>
                <a:cs typeface="Calibri"/>
              </a:rPr>
              <a:t>All </a:t>
            </a:r>
            <a:r>
              <a:rPr sz="1600" spc="5" dirty="0">
                <a:latin typeface="Calibri"/>
                <a:cs typeface="Calibri"/>
              </a:rPr>
              <a:t>applicants must </a:t>
            </a:r>
            <a:r>
              <a:rPr sz="1600" dirty="0">
                <a:latin typeface="Calibri"/>
                <a:cs typeface="Calibri"/>
              </a:rPr>
              <a:t>pre-register </a:t>
            </a:r>
            <a:r>
              <a:rPr sz="1600" spc="5" dirty="0">
                <a:latin typeface="Calibri"/>
                <a:cs typeface="Calibri"/>
              </a:rPr>
              <a:t>online </a:t>
            </a:r>
            <a:r>
              <a:rPr sz="1600" spc="10" dirty="0">
                <a:latin typeface="Calibri"/>
                <a:cs typeface="Calibri"/>
              </a:rPr>
              <a:t>between </a:t>
            </a:r>
            <a:r>
              <a:rPr sz="1600" spc="-10" dirty="0">
                <a:latin typeface="Calibri"/>
                <a:cs typeface="Calibri"/>
              </a:rPr>
              <a:t>Monday,  </a:t>
            </a:r>
            <a:r>
              <a:rPr sz="1600" spc="10" dirty="0">
                <a:latin typeface="Calibri"/>
                <a:cs typeface="Calibri"/>
              </a:rPr>
              <a:t>April </a:t>
            </a:r>
            <a:r>
              <a:rPr sz="1600" spc="15" dirty="0">
                <a:latin typeface="Calibri"/>
                <a:cs typeface="Calibri"/>
              </a:rPr>
              <a:t>19 </a:t>
            </a:r>
            <a:r>
              <a:rPr sz="1600" spc="10" dirty="0">
                <a:latin typeface="Calibri"/>
                <a:cs typeface="Calibri"/>
              </a:rPr>
              <a:t>and </a:t>
            </a:r>
            <a:r>
              <a:rPr sz="1600" spc="-15" dirty="0">
                <a:latin typeface="Calibri"/>
                <a:cs typeface="Calibri"/>
              </a:rPr>
              <a:t>Thursday, </a:t>
            </a:r>
            <a:r>
              <a:rPr sz="1600" spc="10" dirty="0">
                <a:latin typeface="Calibri"/>
                <a:cs typeface="Calibri"/>
              </a:rPr>
              <a:t>April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29.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69660" y="5710163"/>
            <a:ext cx="5166995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99"/>
              </a:lnSpc>
            </a:pPr>
            <a:r>
              <a:rPr sz="1600" spc="5" dirty="0">
                <a:latin typeface="Calibri"/>
                <a:cs typeface="Calibri"/>
              </a:rPr>
              <a:t>Applications will </a:t>
            </a:r>
            <a:r>
              <a:rPr sz="1600" spc="10" dirty="0">
                <a:latin typeface="Calibri"/>
                <a:cs typeface="Calibri"/>
              </a:rPr>
              <a:t>open </a:t>
            </a:r>
            <a:r>
              <a:rPr sz="1600" b="1" i="1" spc="5" dirty="0">
                <a:latin typeface="Calibri"/>
                <a:cs typeface="Calibri"/>
              </a:rPr>
              <a:t>for </a:t>
            </a:r>
            <a:r>
              <a:rPr sz="1600" b="1" i="1" spc="10" dirty="0">
                <a:latin typeface="Calibri"/>
                <a:cs typeface="Calibri"/>
              </a:rPr>
              <a:t>child care providers </a:t>
            </a:r>
            <a:r>
              <a:rPr sz="1600" spc="10" dirty="0">
                <a:latin typeface="Calibri"/>
                <a:cs typeface="Calibri"/>
              </a:rPr>
              <a:t>on  </a:t>
            </a:r>
            <a:r>
              <a:rPr sz="1600" b="1" spc="-10" dirty="0">
                <a:latin typeface="Calibri"/>
                <a:cs typeface="Calibri"/>
              </a:rPr>
              <a:t>Wednesday, </a:t>
            </a:r>
            <a:r>
              <a:rPr sz="1600" b="1" spc="10" dirty="0">
                <a:latin typeface="Calibri"/>
                <a:cs typeface="Calibri"/>
              </a:rPr>
              <a:t>May 5, </a:t>
            </a:r>
            <a:r>
              <a:rPr sz="1600" b="1" spc="5" dirty="0">
                <a:latin typeface="Calibri"/>
                <a:cs typeface="Calibri"/>
              </a:rPr>
              <a:t>at </a:t>
            </a:r>
            <a:r>
              <a:rPr sz="1600" b="1" spc="15" dirty="0">
                <a:latin typeface="Calibri"/>
                <a:cs typeface="Calibri"/>
              </a:rPr>
              <a:t>9:00 </a:t>
            </a:r>
            <a:r>
              <a:rPr sz="1600" b="1" spc="10" dirty="0">
                <a:latin typeface="Calibri"/>
                <a:cs typeface="Calibri"/>
              </a:rPr>
              <a:t>a.m. </a:t>
            </a:r>
            <a:r>
              <a:rPr sz="1600" spc="5" dirty="0">
                <a:latin typeface="Calibri"/>
                <a:cs typeface="Calibri"/>
              </a:rPr>
              <a:t>Applications will </a:t>
            </a:r>
            <a:r>
              <a:rPr sz="1600" spc="10" dirty="0">
                <a:latin typeface="Calibri"/>
                <a:cs typeface="Calibri"/>
              </a:rPr>
              <a:t>be  processed on </a:t>
            </a:r>
            <a:r>
              <a:rPr sz="1600" spc="15" dirty="0">
                <a:latin typeface="Calibri"/>
                <a:cs typeface="Calibri"/>
              </a:rPr>
              <a:t>a </a:t>
            </a:r>
            <a:r>
              <a:rPr sz="1600" spc="5" dirty="0">
                <a:latin typeface="Calibri"/>
                <a:cs typeface="Calibri"/>
              </a:rPr>
              <a:t>first-come, first-served basis </a:t>
            </a:r>
            <a:r>
              <a:rPr sz="1600" spc="10" dirty="0">
                <a:latin typeface="Calibri"/>
                <a:cs typeface="Calibri"/>
              </a:rPr>
              <a:t>and </a:t>
            </a:r>
            <a:r>
              <a:rPr sz="1600" spc="5" dirty="0">
                <a:latin typeface="Calibri"/>
                <a:cs typeface="Calibri"/>
              </a:rPr>
              <a:t>will </a:t>
            </a:r>
            <a:r>
              <a:rPr sz="1600" spc="10" dirty="0">
                <a:latin typeface="Calibri"/>
                <a:cs typeface="Calibri"/>
              </a:rPr>
              <a:t>close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69660" y="6460337"/>
            <a:ext cx="1736089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0" dirty="0">
                <a:latin typeface="Calibri"/>
                <a:cs typeface="Calibri"/>
              </a:rPr>
              <a:t>May </a:t>
            </a:r>
            <a:r>
              <a:rPr sz="1600" b="1" spc="15" dirty="0">
                <a:latin typeface="Calibri"/>
                <a:cs typeface="Calibri"/>
              </a:rPr>
              <a:t>12 </a:t>
            </a:r>
            <a:r>
              <a:rPr sz="1600" b="1" spc="5" dirty="0">
                <a:latin typeface="Calibri"/>
                <a:cs typeface="Calibri"/>
              </a:rPr>
              <a:t>at </a:t>
            </a:r>
            <a:r>
              <a:rPr sz="1600" b="1" spc="15" dirty="0">
                <a:latin typeface="Calibri"/>
                <a:cs typeface="Calibri"/>
              </a:rPr>
              <a:t>5:00</a:t>
            </a:r>
            <a:r>
              <a:rPr sz="1600" b="1" spc="-120" dirty="0">
                <a:latin typeface="Calibri"/>
                <a:cs typeface="Calibri"/>
              </a:rPr>
              <a:t> </a:t>
            </a:r>
            <a:r>
              <a:rPr sz="1600" b="1" spc="15" dirty="0">
                <a:latin typeface="Calibri"/>
                <a:cs typeface="Calibri"/>
              </a:rPr>
              <a:t>p.m.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584063" y="3347846"/>
          <a:ext cx="4810378" cy="1341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# of</a:t>
                      </a:r>
                      <a:r>
                        <a:rPr sz="1600" b="1" spc="-80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FTEs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Grant</a:t>
                      </a:r>
                      <a:r>
                        <a:rPr sz="1600" b="1" spc="-125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5B82"/>
                          </a:solidFill>
                          <a:latin typeface="Arial"/>
                          <a:cs typeface="Arial"/>
                        </a:rPr>
                        <a:t>Award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 or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fewer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$10,000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6-25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$15,000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84B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26-50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$20,000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84BC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3318" y="6636613"/>
            <a:ext cx="7747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808080"/>
                </a:solidFill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5704" y="0"/>
            <a:ext cx="1495044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381" y="1506474"/>
            <a:ext cx="8869680" cy="1341120"/>
          </a:xfrm>
          <a:custGeom>
            <a:avLst/>
            <a:gdLst/>
            <a:ahLst/>
            <a:cxnLst/>
            <a:rect l="l" t="t" r="r" b="b"/>
            <a:pathLst>
              <a:path w="8869680" h="1341120">
                <a:moveTo>
                  <a:pt x="7988935" y="0"/>
                </a:moveTo>
                <a:lnTo>
                  <a:pt x="0" y="0"/>
                </a:lnTo>
                <a:lnTo>
                  <a:pt x="0" y="1341120"/>
                </a:lnTo>
                <a:lnTo>
                  <a:pt x="7988935" y="1341120"/>
                </a:lnTo>
                <a:lnTo>
                  <a:pt x="8869680" y="670560"/>
                </a:lnTo>
                <a:lnTo>
                  <a:pt x="7988935" y="0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9381" y="1506474"/>
            <a:ext cx="8869680" cy="1341120"/>
          </a:xfrm>
          <a:custGeom>
            <a:avLst/>
            <a:gdLst/>
            <a:ahLst/>
            <a:cxnLst/>
            <a:rect l="l" t="t" r="r" b="b"/>
            <a:pathLst>
              <a:path w="8869680" h="1341120">
                <a:moveTo>
                  <a:pt x="0" y="0"/>
                </a:moveTo>
                <a:lnTo>
                  <a:pt x="7988935" y="0"/>
                </a:lnTo>
                <a:lnTo>
                  <a:pt x="8869680" y="670560"/>
                </a:lnTo>
                <a:lnTo>
                  <a:pt x="7988935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710" y="1767331"/>
            <a:ext cx="8091805" cy="80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80"/>
              </a:lnSpc>
            </a:pPr>
            <a:r>
              <a:rPr sz="2850" b="1" spc="-10" dirty="0">
                <a:solidFill>
                  <a:srgbClr val="FFFFFF"/>
                </a:solidFill>
                <a:latin typeface="Calibri"/>
                <a:cs typeface="Calibri"/>
              </a:rPr>
              <a:t>Operating expense </a:t>
            </a:r>
            <a:r>
              <a:rPr sz="2850" b="1" spc="-15" dirty="0">
                <a:solidFill>
                  <a:srgbClr val="FFFFFF"/>
                </a:solidFill>
                <a:latin typeface="Calibri"/>
                <a:cs typeface="Calibri"/>
              </a:rPr>
              <a:t>grants </a:t>
            </a:r>
            <a:r>
              <a:rPr sz="2850" b="1" dirty="0">
                <a:solidFill>
                  <a:srgbClr val="FFFFFF"/>
                </a:solidFill>
                <a:latin typeface="Calibri"/>
                <a:cs typeface="Calibri"/>
              </a:rPr>
              <a:t>of up </a:t>
            </a:r>
            <a:r>
              <a:rPr sz="2850" b="1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50" b="1" dirty="0">
                <a:solidFill>
                  <a:srgbClr val="FFFFFF"/>
                </a:solidFill>
                <a:latin typeface="Calibri"/>
                <a:cs typeface="Calibri"/>
              </a:rPr>
              <a:t>$10K </a:t>
            </a:r>
            <a:r>
              <a:rPr sz="2850" spc="-10" dirty="0">
                <a:solidFill>
                  <a:srgbClr val="FFFFFF"/>
                </a:solidFill>
                <a:latin typeface="Calibri"/>
                <a:cs typeface="Calibri"/>
              </a:rPr>
              <a:t>to micro  </a:t>
            </a:r>
            <a:r>
              <a:rPr sz="2850" spc="-5" dirty="0">
                <a:solidFill>
                  <a:srgbClr val="FFFFFF"/>
                </a:solidFill>
                <a:latin typeface="Calibri"/>
                <a:cs typeface="Calibri"/>
              </a:rPr>
              <a:t>businesses </a:t>
            </a:r>
            <a:r>
              <a:rPr sz="2850" dirty="0">
                <a:solidFill>
                  <a:srgbClr val="FFFFFF"/>
                </a:solidFill>
                <a:latin typeface="Calibri"/>
                <a:cs typeface="Calibri"/>
              </a:rPr>
              <a:t>with 5 </a:t>
            </a:r>
            <a:r>
              <a:rPr sz="2850" spc="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850" spc="-25" dirty="0">
                <a:solidFill>
                  <a:srgbClr val="FFFFFF"/>
                </a:solidFill>
                <a:latin typeface="Calibri"/>
                <a:cs typeface="Calibri"/>
              </a:rPr>
              <a:t>fewer </a:t>
            </a:r>
            <a:r>
              <a:rPr sz="2850" spc="-5" dirty="0">
                <a:solidFill>
                  <a:srgbClr val="FFFFFF"/>
                </a:solidFill>
                <a:latin typeface="Calibri"/>
                <a:cs typeface="Calibri"/>
              </a:rPr>
              <a:t>FTEs impacted by</a:t>
            </a:r>
            <a:r>
              <a:rPr sz="28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Calibri"/>
                <a:cs typeface="Calibri"/>
              </a:rPr>
              <a:t>COVID-19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9527" y="204129"/>
            <a:ext cx="8555990" cy="90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/>
              <a:t>SMALL </a:t>
            </a:r>
            <a:r>
              <a:rPr spc="-5" dirty="0"/>
              <a:t>BUSINESS </a:t>
            </a:r>
            <a:r>
              <a:rPr dirty="0"/>
              <a:t>EMERGENCY </a:t>
            </a:r>
            <a:r>
              <a:rPr spc="-25" dirty="0"/>
              <a:t>ASSISTANCE  </a:t>
            </a:r>
            <a:r>
              <a:rPr dirty="0"/>
              <a:t>GRANT </a:t>
            </a:r>
            <a:r>
              <a:rPr spc="-5" dirty="0"/>
              <a:t>PROGRAM </a:t>
            </a:r>
            <a:r>
              <a:rPr dirty="0"/>
              <a:t>– </a:t>
            </a:r>
            <a:r>
              <a:rPr spc="-5" dirty="0"/>
              <a:t>PHASE </a:t>
            </a:r>
            <a:r>
              <a:rPr dirty="0"/>
              <a:t>4 </a:t>
            </a:r>
            <a:r>
              <a:rPr b="0" spc="-5" dirty="0">
                <a:latin typeface="Segoe UI"/>
                <a:cs typeface="Segoe UI"/>
              </a:rPr>
              <a:t>(MICRO</a:t>
            </a:r>
            <a:r>
              <a:rPr b="0" spc="25" dirty="0">
                <a:latin typeface="Segoe UI"/>
                <a:cs typeface="Segoe UI"/>
              </a:rPr>
              <a:t> </a:t>
            </a:r>
            <a:r>
              <a:rPr b="0" spc="-5" dirty="0">
                <a:latin typeface="Segoe UI"/>
                <a:cs typeface="Segoe UI"/>
              </a:rPr>
              <a:t>BUSINESSES)</a:t>
            </a:r>
          </a:p>
        </p:txBody>
      </p:sp>
      <p:sp>
        <p:nvSpPr>
          <p:cNvPr id="8" name="object 8"/>
          <p:cNvSpPr/>
          <p:nvPr/>
        </p:nvSpPr>
        <p:spPr>
          <a:xfrm>
            <a:off x="120395" y="173736"/>
            <a:ext cx="957072" cy="955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6750" y="3151632"/>
            <a:ext cx="4368800" cy="289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2050" b="1" spc="-5" dirty="0">
                <a:solidFill>
                  <a:srgbClr val="84BC00"/>
                </a:solidFill>
                <a:latin typeface="Calibri"/>
                <a:cs typeface="Calibri"/>
              </a:rPr>
              <a:t>Business</a:t>
            </a:r>
            <a:r>
              <a:rPr sz="2050" b="1" spc="-70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84BC00"/>
                </a:solidFill>
                <a:latin typeface="Calibri"/>
                <a:cs typeface="Calibri"/>
              </a:rPr>
              <a:t>Eligibility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dirty="0">
                <a:latin typeface="Calibri"/>
                <a:cs typeface="Calibri"/>
              </a:rPr>
              <a:t>have physical </a:t>
            </a:r>
            <a:r>
              <a:rPr sz="1600" spc="10" dirty="0">
                <a:latin typeface="Calibri"/>
                <a:cs typeface="Calibri"/>
              </a:rPr>
              <a:t>location in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NJ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be </a:t>
            </a:r>
            <a:r>
              <a:rPr sz="1600" dirty="0">
                <a:latin typeface="Calibri"/>
                <a:cs typeface="Calibri"/>
              </a:rPr>
              <a:t>registered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spc="10" dirty="0">
                <a:latin typeface="Calibri"/>
                <a:cs typeface="Calibri"/>
              </a:rPr>
              <a:t>do </a:t>
            </a:r>
            <a:r>
              <a:rPr sz="1600" spc="5" dirty="0">
                <a:latin typeface="Calibri"/>
                <a:cs typeface="Calibri"/>
              </a:rPr>
              <a:t>business </a:t>
            </a:r>
            <a:r>
              <a:rPr sz="1600" spc="10" dirty="0">
                <a:latin typeface="Calibri"/>
                <a:cs typeface="Calibri"/>
              </a:rPr>
              <a:t>in </a:t>
            </a:r>
            <a:r>
              <a:rPr sz="1600" spc="15" dirty="0">
                <a:latin typeface="Calibri"/>
                <a:cs typeface="Calibri"/>
              </a:rPr>
              <a:t>New</a:t>
            </a:r>
            <a:r>
              <a:rPr sz="1600" spc="3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Jersey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be in Department of Labor good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standing</a:t>
            </a:r>
            <a:endParaRPr sz="1600">
              <a:latin typeface="Calibri"/>
              <a:cs typeface="Calibri"/>
            </a:endParaRPr>
          </a:p>
          <a:p>
            <a:pPr marL="303530" marR="652145" indent="-291465">
              <a:lnSpc>
                <a:spcPct val="101899"/>
              </a:lnSpc>
              <a:spcBef>
                <a:spcPts val="1200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fill </a:t>
            </a:r>
            <a:r>
              <a:rPr sz="1600" spc="10" dirty="0">
                <a:latin typeface="Calibri"/>
                <a:cs typeface="Calibri"/>
              </a:rPr>
              <a:t>out and certify debarment </a:t>
            </a:r>
            <a:r>
              <a:rPr sz="1600" dirty="0">
                <a:latin typeface="Calibri"/>
                <a:cs typeface="Calibri"/>
              </a:rPr>
              <a:t>legal  </a:t>
            </a:r>
            <a:r>
              <a:rPr sz="1600" spc="5" dirty="0">
                <a:latin typeface="Calibri"/>
                <a:cs typeface="Calibri"/>
              </a:rPr>
              <a:t>questionnaire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certify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negative </a:t>
            </a:r>
            <a:r>
              <a:rPr sz="1600" spc="10" dirty="0">
                <a:latin typeface="Calibri"/>
                <a:cs typeface="Calibri"/>
              </a:rPr>
              <a:t>impact of</a:t>
            </a:r>
            <a:r>
              <a:rPr sz="1600" spc="26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emergency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600" spc="30" dirty="0">
                <a:solidFill>
                  <a:srgbClr val="84BC00"/>
                </a:solidFill>
                <a:latin typeface="Arial"/>
                <a:cs typeface="Arial"/>
              </a:rPr>
              <a:t>► </a:t>
            </a:r>
            <a:r>
              <a:rPr sz="1600" spc="5" dirty="0">
                <a:latin typeface="Calibri"/>
                <a:cs typeface="Calibri"/>
              </a:rPr>
              <a:t>Must </a:t>
            </a:r>
            <a:r>
              <a:rPr sz="1600" spc="10" dirty="0">
                <a:latin typeface="Calibri"/>
                <a:cs typeface="Calibri"/>
              </a:rPr>
              <a:t>certify </a:t>
            </a:r>
            <a:r>
              <a:rPr sz="1600" dirty="0">
                <a:latin typeface="Calibri"/>
                <a:cs typeface="Calibri"/>
              </a:rPr>
              <a:t>intent </a:t>
            </a:r>
            <a:r>
              <a:rPr sz="1600" spc="5" dirty="0">
                <a:latin typeface="Calibri"/>
                <a:cs typeface="Calibri"/>
              </a:rPr>
              <a:t>to </a:t>
            </a:r>
            <a:r>
              <a:rPr sz="1600" spc="10" dirty="0">
                <a:latin typeface="Calibri"/>
                <a:cs typeface="Calibri"/>
              </a:rPr>
              <a:t>not </a:t>
            </a:r>
            <a:r>
              <a:rPr sz="1600" spc="-5" dirty="0">
                <a:latin typeface="Calibri"/>
                <a:cs typeface="Calibri"/>
              </a:rPr>
              <a:t>lay </a:t>
            </a:r>
            <a:r>
              <a:rPr sz="1600" spc="5" dirty="0">
                <a:latin typeface="Calibri"/>
                <a:cs typeface="Calibri"/>
              </a:rPr>
              <a:t>off </a:t>
            </a:r>
            <a:r>
              <a:rPr sz="1600" dirty="0">
                <a:latin typeface="Calibri"/>
                <a:cs typeface="Calibri"/>
              </a:rPr>
              <a:t>any</a:t>
            </a:r>
            <a:r>
              <a:rPr sz="1600" spc="3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workers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9381" y="1227582"/>
            <a:ext cx="11245850" cy="0"/>
          </a:xfrm>
          <a:custGeom>
            <a:avLst/>
            <a:gdLst/>
            <a:ahLst/>
            <a:cxnLst/>
            <a:rect l="l" t="t" r="r" b="b"/>
            <a:pathLst>
              <a:path w="11245850">
                <a:moveTo>
                  <a:pt x="0" y="0"/>
                </a:moveTo>
                <a:lnTo>
                  <a:pt x="11245469" y="0"/>
                </a:lnTo>
              </a:path>
            </a:pathLst>
          </a:custGeom>
          <a:ln w="19812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160509" y="1570355"/>
          <a:ext cx="2452845" cy="1272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445">
                <a:tc>
                  <a:txBody>
                    <a:bodyPr/>
                    <a:lstStyle/>
                    <a:p>
                      <a:pPr marL="410209">
                        <a:lnSpc>
                          <a:spcPts val="2280"/>
                        </a:lnSpc>
                      </a:pPr>
                      <a:r>
                        <a:rPr sz="2400" b="1" spc="-15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2400" b="1" spc="-114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84BC00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094">
                <a:tc>
                  <a:txBody>
                    <a:bodyPr/>
                    <a:lstStyle/>
                    <a:p>
                      <a:pPr algn="ctr">
                        <a:lnSpc>
                          <a:spcPts val="3425"/>
                        </a:lnSpc>
                      </a:pPr>
                      <a:r>
                        <a:rPr sz="2900" b="1" dirty="0">
                          <a:solidFill>
                            <a:srgbClr val="005B82"/>
                          </a:solidFill>
                          <a:latin typeface="Calibri"/>
                          <a:cs typeface="Calibri"/>
                        </a:rPr>
                        <a:t>$25M</a:t>
                      </a:r>
                      <a:endParaRPr sz="2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33% set aside for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businesses</a:t>
                      </a:r>
                      <a:r>
                        <a:rPr sz="1400" i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in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OZ-eligible census</a:t>
                      </a:r>
                      <a:r>
                        <a:rPr sz="1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tracts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277739" y="4602098"/>
            <a:ext cx="5185410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0" dirty="0">
                <a:solidFill>
                  <a:srgbClr val="84BC00"/>
                </a:solidFill>
                <a:latin typeface="Calibri"/>
                <a:cs typeface="Calibri"/>
              </a:rPr>
              <a:t>Application</a:t>
            </a:r>
            <a:r>
              <a:rPr sz="2000" b="1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84BC00"/>
                </a:solidFill>
                <a:latin typeface="Calibri"/>
                <a:cs typeface="Calibri"/>
              </a:rPr>
              <a:t>Schedule</a:t>
            </a:r>
            <a:endParaRPr sz="2000">
              <a:latin typeface="Calibri"/>
              <a:cs typeface="Calibri"/>
            </a:endParaRPr>
          </a:p>
          <a:p>
            <a:pPr marL="404495" marR="5080">
              <a:lnSpc>
                <a:spcPct val="102499"/>
              </a:lnSpc>
              <a:spcBef>
                <a:spcPts val="765"/>
              </a:spcBef>
            </a:pPr>
            <a:r>
              <a:rPr sz="1600" spc="10" dirty="0">
                <a:latin typeface="Calibri"/>
                <a:cs typeface="Calibri"/>
              </a:rPr>
              <a:t>All </a:t>
            </a:r>
            <a:r>
              <a:rPr sz="1600" spc="5" dirty="0">
                <a:latin typeface="Calibri"/>
                <a:cs typeface="Calibri"/>
              </a:rPr>
              <a:t>applicants must </a:t>
            </a:r>
            <a:r>
              <a:rPr sz="1600" dirty="0">
                <a:latin typeface="Calibri"/>
                <a:cs typeface="Calibri"/>
              </a:rPr>
              <a:t>pre-register </a:t>
            </a:r>
            <a:r>
              <a:rPr sz="1600" spc="5" dirty="0">
                <a:latin typeface="Calibri"/>
                <a:cs typeface="Calibri"/>
              </a:rPr>
              <a:t>online </a:t>
            </a:r>
            <a:r>
              <a:rPr sz="1600" spc="10" dirty="0">
                <a:latin typeface="Calibri"/>
                <a:cs typeface="Calibri"/>
              </a:rPr>
              <a:t>between </a:t>
            </a:r>
            <a:r>
              <a:rPr sz="1600" spc="-10" dirty="0">
                <a:latin typeface="Calibri"/>
                <a:cs typeface="Calibri"/>
              </a:rPr>
              <a:t>Monday,  </a:t>
            </a:r>
            <a:r>
              <a:rPr sz="1600" spc="10" dirty="0">
                <a:latin typeface="Calibri"/>
                <a:cs typeface="Calibri"/>
              </a:rPr>
              <a:t>April </a:t>
            </a:r>
            <a:r>
              <a:rPr sz="1600" spc="15" dirty="0">
                <a:latin typeface="Calibri"/>
                <a:cs typeface="Calibri"/>
              </a:rPr>
              <a:t>19 </a:t>
            </a:r>
            <a:r>
              <a:rPr sz="1600" spc="10" dirty="0">
                <a:latin typeface="Calibri"/>
                <a:cs typeface="Calibri"/>
              </a:rPr>
              <a:t>and </a:t>
            </a:r>
            <a:r>
              <a:rPr sz="1600" spc="-15" dirty="0">
                <a:latin typeface="Calibri"/>
                <a:cs typeface="Calibri"/>
              </a:rPr>
              <a:t>Thursday, </a:t>
            </a:r>
            <a:r>
              <a:rPr sz="1600" spc="10" dirty="0">
                <a:latin typeface="Calibri"/>
                <a:cs typeface="Calibri"/>
              </a:rPr>
              <a:t>April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29.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69660" y="5657128"/>
            <a:ext cx="4755515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</a:pPr>
            <a:r>
              <a:rPr sz="1600" spc="5" dirty="0">
                <a:latin typeface="Calibri"/>
                <a:cs typeface="Calibri"/>
              </a:rPr>
              <a:t>Applications will </a:t>
            </a:r>
            <a:r>
              <a:rPr sz="1600" spc="10" dirty="0">
                <a:latin typeface="Calibri"/>
                <a:cs typeface="Calibri"/>
              </a:rPr>
              <a:t>open </a:t>
            </a:r>
            <a:r>
              <a:rPr sz="1600" b="1" i="1" spc="5" dirty="0">
                <a:latin typeface="Calibri"/>
                <a:cs typeface="Calibri"/>
              </a:rPr>
              <a:t>for </a:t>
            </a:r>
            <a:r>
              <a:rPr sz="1600" b="1" i="1" spc="10" dirty="0">
                <a:latin typeface="Calibri"/>
                <a:cs typeface="Calibri"/>
              </a:rPr>
              <a:t>micro businesses </a:t>
            </a:r>
            <a:r>
              <a:rPr sz="1600" spc="10" dirty="0">
                <a:latin typeface="Calibri"/>
                <a:cs typeface="Calibri"/>
              </a:rPr>
              <a:t>on </a:t>
            </a:r>
            <a:r>
              <a:rPr sz="1600" b="1" spc="-5" dirty="0">
                <a:latin typeface="Calibri"/>
                <a:cs typeface="Calibri"/>
              </a:rPr>
              <a:t>Monday,  </a:t>
            </a:r>
            <a:r>
              <a:rPr sz="1600" b="1" spc="10" dirty="0">
                <a:latin typeface="Calibri"/>
                <a:cs typeface="Calibri"/>
              </a:rPr>
              <a:t>May </a:t>
            </a:r>
            <a:r>
              <a:rPr sz="1600" b="1" spc="15" dirty="0">
                <a:latin typeface="Calibri"/>
                <a:cs typeface="Calibri"/>
              </a:rPr>
              <a:t>10 </a:t>
            </a:r>
            <a:r>
              <a:rPr sz="1600" b="1" spc="5" dirty="0">
                <a:latin typeface="Calibri"/>
                <a:cs typeface="Calibri"/>
              </a:rPr>
              <a:t>at </a:t>
            </a:r>
            <a:r>
              <a:rPr sz="1600" b="1" spc="15" dirty="0">
                <a:latin typeface="Calibri"/>
                <a:cs typeface="Calibri"/>
              </a:rPr>
              <a:t>9:00 </a:t>
            </a:r>
            <a:r>
              <a:rPr sz="1600" b="1" spc="10" dirty="0">
                <a:latin typeface="Calibri"/>
                <a:cs typeface="Calibri"/>
              </a:rPr>
              <a:t>a.m. </a:t>
            </a:r>
            <a:r>
              <a:rPr sz="1600" spc="5" dirty="0">
                <a:latin typeface="Calibri"/>
                <a:cs typeface="Calibri"/>
              </a:rPr>
              <a:t>Applications will </a:t>
            </a:r>
            <a:r>
              <a:rPr sz="1600" spc="10" dirty="0">
                <a:latin typeface="Calibri"/>
                <a:cs typeface="Calibri"/>
              </a:rPr>
              <a:t>be processed on </a:t>
            </a:r>
            <a:r>
              <a:rPr sz="1600" spc="15" dirty="0">
                <a:latin typeface="Calibri"/>
                <a:cs typeface="Calibri"/>
              </a:rPr>
              <a:t>a  </a:t>
            </a:r>
            <a:r>
              <a:rPr sz="1600" spc="5" dirty="0">
                <a:latin typeface="Calibri"/>
                <a:cs typeface="Calibri"/>
              </a:rPr>
              <a:t>first-come, first-served basis </a:t>
            </a:r>
            <a:r>
              <a:rPr sz="1600" spc="10" dirty="0">
                <a:latin typeface="Calibri"/>
                <a:cs typeface="Calibri"/>
              </a:rPr>
              <a:t>and </a:t>
            </a:r>
            <a:r>
              <a:rPr sz="1600" spc="5" dirty="0">
                <a:latin typeface="Calibri"/>
                <a:cs typeface="Calibri"/>
              </a:rPr>
              <a:t>will </a:t>
            </a:r>
            <a:r>
              <a:rPr sz="1600" spc="10" dirty="0">
                <a:latin typeface="Calibri"/>
                <a:cs typeface="Calibri"/>
              </a:rPr>
              <a:t>close on </a:t>
            </a:r>
            <a:r>
              <a:rPr sz="1600" b="1" spc="10" dirty="0">
                <a:latin typeface="Calibri"/>
                <a:cs typeface="Calibri"/>
              </a:rPr>
              <a:t>May </a:t>
            </a:r>
            <a:r>
              <a:rPr sz="1600" b="1" spc="15" dirty="0">
                <a:latin typeface="Calibri"/>
                <a:cs typeface="Calibri"/>
              </a:rPr>
              <a:t>17 </a:t>
            </a:r>
            <a:r>
              <a:rPr sz="1600" b="1" spc="5" dirty="0">
                <a:latin typeface="Calibri"/>
                <a:cs typeface="Calibri"/>
              </a:rPr>
              <a:t>at  </a:t>
            </a:r>
            <a:r>
              <a:rPr sz="1600" b="1" spc="15" dirty="0">
                <a:latin typeface="Calibri"/>
                <a:cs typeface="Calibri"/>
              </a:rPr>
              <a:t>5:00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spc="15" dirty="0">
                <a:latin typeface="Calibri"/>
                <a:cs typeface="Calibri"/>
              </a:rPr>
              <a:t>p.m.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7739" y="3151632"/>
            <a:ext cx="5766435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b="1" spc="-25" dirty="0">
                <a:solidFill>
                  <a:srgbClr val="84BC00"/>
                </a:solidFill>
                <a:latin typeface="Calibri"/>
                <a:cs typeface="Calibri"/>
              </a:rPr>
              <a:t>Grant</a:t>
            </a:r>
            <a:r>
              <a:rPr sz="2050" b="1" spc="-60" dirty="0">
                <a:solidFill>
                  <a:srgbClr val="84BC00"/>
                </a:solidFill>
                <a:latin typeface="Calibri"/>
                <a:cs typeface="Calibri"/>
              </a:rPr>
              <a:t> </a:t>
            </a:r>
            <a:r>
              <a:rPr sz="2050" b="1" spc="-15" dirty="0">
                <a:solidFill>
                  <a:srgbClr val="84BC00"/>
                </a:solidFill>
                <a:latin typeface="Calibri"/>
                <a:cs typeface="Calibri"/>
              </a:rPr>
              <a:t>Awards</a:t>
            </a:r>
            <a:endParaRPr sz="2050">
              <a:latin typeface="Calibri"/>
              <a:cs typeface="Calibri"/>
            </a:endParaRPr>
          </a:p>
          <a:p>
            <a:pPr marL="404495" marR="5080">
              <a:lnSpc>
                <a:spcPct val="102499"/>
              </a:lnSpc>
              <a:spcBef>
                <a:spcPts val="385"/>
              </a:spcBef>
            </a:pPr>
            <a:r>
              <a:rPr sz="1600" spc="5" dirty="0">
                <a:latin typeface="Calibri"/>
                <a:cs typeface="Calibri"/>
              </a:rPr>
              <a:t>Micro businesses </a:t>
            </a:r>
            <a:r>
              <a:rPr sz="1600" spc="10" dirty="0">
                <a:latin typeface="Calibri"/>
                <a:cs typeface="Calibri"/>
              </a:rPr>
              <a:t>with </a:t>
            </a:r>
            <a:r>
              <a:rPr sz="1600" spc="5" dirty="0">
                <a:latin typeface="Calibri"/>
                <a:cs typeface="Calibri"/>
              </a:rPr>
              <a:t>five </a:t>
            </a:r>
            <a:r>
              <a:rPr sz="1600" spc="10" dirty="0">
                <a:latin typeface="Calibri"/>
                <a:cs typeface="Calibri"/>
              </a:rPr>
              <a:t>or </a:t>
            </a:r>
            <a:r>
              <a:rPr sz="1600" dirty="0">
                <a:latin typeface="Calibri"/>
                <a:cs typeface="Calibri"/>
              </a:rPr>
              <a:t>fewer </a:t>
            </a:r>
            <a:r>
              <a:rPr sz="1600" spc="10" dirty="0">
                <a:latin typeface="Calibri"/>
                <a:cs typeface="Calibri"/>
              </a:rPr>
              <a:t>employees </a:t>
            </a:r>
            <a:r>
              <a:rPr sz="1600" dirty="0">
                <a:latin typeface="Calibri"/>
                <a:cs typeface="Calibri"/>
              </a:rPr>
              <a:t>are </a:t>
            </a:r>
            <a:r>
              <a:rPr sz="1600" spc="5" dirty="0">
                <a:latin typeface="Calibri"/>
                <a:cs typeface="Calibri"/>
              </a:rPr>
              <a:t>eligible </a:t>
            </a:r>
            <a:r>
              <a:rPr sz="1600" dirty="0">
                <a:latin typeface="Calibri"/>
                <a:cs typeface="Calibri"/>
              </a:rPr>
              <a:t>for </a:t>
            </a:r>
            <a:r>
              <a:rPr sz="1600" spc="15" dirty="0">
                <a:latin typeface="Calibri"/>
                <a:cs typeface="Calibri"/>
              </a:rPr>
              <a:t>a  </a:t>
            </a:r>
            <a:r>
              <a:rPr sz="1600" spc="10" dirty="0">
                <a:latin typeface="Calibri"/>
                <a:cs typeface="Calibri"/>
              </a:rPr>
              <a:t>maximum </a:t>
            </a:r>
            <a:r>
              <a:rPr sz="1600" dirty="0">
                <a:latin typeface="Calibri"/>
                <a:cs typeface="Calibri"/>
              </a:rPr>
              <a:t>grant </a:t>
            </a:r>
            <a:r>
              <a:rPr sz="1600" spc="10" dirty="0">
                <a:latin typeface="Calibri"/>
                <a:cs typeface="Calibri"/>
              </a:rPr>
              <a:t>of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$10,000.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0A7B7C9203478845682FC5ABBB0E" ma:contentTypeVersion="10" ma:contentTypeDescription="Create a new document." ma:contentTypeScope="" ma:versionID="b5704d583dad06f7fab74c30344d00ae">
  <xsd:schema xmlns:xsd="http://www.w3.org/2001/XMLSchema" xmlns:xs="http://www.w3.org/2001/XMLSchema" xmlns:p="http://schemas.microsoft.com/office/2006/metadata/properties" xmlns:ns3="7f702f2a-4823-4282-a502-88841abbd61e" xmlns:ns4="d35c9e64-8622-411e-ab42-87ad06671bb4" targetNamespace="http://schemas.microsoft.com/office/2006/metadata/properties" ma:root="true" ma:fieldsID="c00fd3034627ae8b6bc08950a9d1b795" ns3:_="" ns4:_="">
    <xsd:import namespace="7f702f2a-4823-4282-a502-88841abbd61e"/>
    <xsd:import namespace="d35c9e64-8622-411e-ab42-87ad06671b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02f2a-4823-4282-a502-88841abbd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c9e64-8622-411e-ab42-87ad06671bb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1682C-BF84-44E7-87C9-4F911CA49A7C}">
  <ds:schemaRefs>
    <ds:schemaRef ds:uri="7f702f2a-4823-4282-a502-88841abbd61e"/>
    <ds:schemaRef ds:uri="http://purl.org/dc/terms/"/>
    <ds:schemaRef ds:uri="d35c9e64-8622-411e-ab42-87ad06671bb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E30C68-9D3B-4AFA-B90D-0A65EB471C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02f2a-4823-4282-a502-88841abbd61e"/>
    <ds:schemaRef ds:uri="d35c9e64-8622-411e-ab42-87ad06671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3325CA-EFB0-4E5F-AEE1-8746273BB9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2507</Words>
  <Application>Microsoft Macintosh PowerPoint</Application>
  <PresentationFormat>Widescreen</PresentationFormat>
  <Paragraphs>415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MS UI Gothic</vt:lpstr>
      <vt:lpstr>Arial</vt:lpstr>
      <vt:lpstr>Calibri</vt:lpstr>
      <vt:lpstr>Segoe UI</vt:lpstr>
      <vt:lpstr>Segoe UI Light</vt:lpstr>
      <vt:lpstr>Times New Roman</vt:lpstr>
      <vt:lpstr>Office Theme</vt:lpstr>
      <vt:lpstr>COVID-19</vt:lpstr>
      <vt:lpstr>PowerPoint Presentation</vt:lpstr>
      <vt:lpstr>COVID-19 Economic Relief Package</vt:lpstr>
      <vt:lpstr>SMALL BUSINESS EMERGENCY ASSISTANCE  GRANT PROGRAM – PHASE 4</vt:lpstr>
      <vt:lpstr>PHASE 4 PROGRAM TIMELINE</vt:lpstr>
      <vt:lpstr>APPLICATION SCHEDULE</vt:lpstr>
      <vt:lpstr>SMALL BUSINESS EMERGENCY ASSISTANCE  GRANT PROGRAM – PHASE 4 (RESTAURANTS)</vt:lpstr>
      <vt:lpstr>SMALL BUSINESS EMERGENCY ASSISTANCE GRANT PROGRAM – PHASE 4 (CHILD CARE PROVIDERS)</vt:lpstr>
      <vt:lpstr>SMALL BUSINESS EMERGENCY ASSISTANCE  GRANT PROGRAM – PHASE 4 (MICRO BUSINESSES)</vt:lpstr>
      <vt:lpstr>SMALL BUSINESS EMERGENCY ASSISTANCE GRANT  PROGRAM – PHASE 4 (OTHER SMALL BUSINESSES)</vt:lpstr>
      <vt:lpstr>PHASE 4 REQUIRED INFORMATION</vt:lpstr>
      <vt:lpstr>BUSINESS REGISTRATION REQUIREMENT</vt:lpstr>
      <vt:lpstr>ENSURING EQUITY, INCREASING ACCESSIBLITY</vt:lpstr>
      <vt:lpstr>ENSURING EQUITY, INCREASING ACCESSIBLITY</vt:lpstr>
      <vt:lpstr>PowerPoint Presentation</vt:lpstr>
      <vt:lpstr>Phase 4 Grant Pre-Registration</vt:lpstr>
      <vt:lpstr>Phase 4 Grant Pre-Registration</vt:lpstr>
      <vt:lpstr>Phase 4 Grant Pre-Registration Setting up your Profile</vt:lpstr>
      <vt:lpstr>Phase 4 Grant Pre-Registration Confirming Your Email</vt:lpstr>
      <vt:lpstr>Phase 4 Grant Pre-Registration</vt:lpstr>
      <vt:lpstr>Phase 4 Grant Pre-Registration</vt:lpstr>
      <vt:lpstr>Phase 4 Grant Pre-Registration</vt:lpstr>
      <vt:lpstr>Phase 4 Grant Pre-Registration</vt:lpstr>
      <vt:lpstr>PowerPoint Presentation</vt:lpstr>
      <vt:lpstr>PowerPoint Presentation</vt:lpstr>
      <vt:lpstr>Phase 4 Grant Pre-Registration</vt:lpstr>
      <vt:lpstr>Phase 4 Grant Pre-Registration</vt:lpstr>
      <vt:lpstr>Phase 4 Grant Pre-Registration</vt:lpstr>
      <vt:lpstr>Phase 4 Grant Pre-Registration</vt:lpstr>
      <vt:lpstr>Phase 4 Grant Pre-Registration</vt:lpstr>
      <vt:lpstr>Phase 4 Grant Pre-Registration</vt:lpstr>
      <vt:lpstr>PowerPoint Presentation</vt:lpstr>
      <vt:lpstr>Phase 4 Grant Pre-Registration</vt:lpstr>
      <vt:lpstr>Phase 4 Grant Pre-Registration</vt:lpstr>
      <vt:lpstr>Phase 4 Grant Pre-Registration</vt:lpstr>
      <vt:lpstr>Phase 4 Grant Pre-Registration</vt:lpstr>
      <vt:lpstr>Phase 4 Grant Pre-Registration</vt:lpstr>
      <vt:lpstr>Phase 4 Grant Size Estimator</vt:lpstr>
      <vt:lpstr>Phase 4 Grant Eligibility Estimator</vt:lpstr>
      <vt:lpstr>Phase 4 Grant Application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Patience Purdy</dc:creator>
  <cp:lastModifiedBy>Joanne Degnan</cp:lastModifiedBy>
  <cp:revision>9</cp:revision>
  <dcterms:created xsi:type="dcterms:W3CDTF">2021-04-20T15:13:18Z</dcterms:created>
  <dcterms:modified xsi:type="dcterms:W3CDTF">2021-04-22T18:16:51Z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2021-04-16T00:00:00Z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2021-04-20T00:00:00Z</vt:filetime>
  </property>
  <property fmtid="{D5CDD505-2E9C-101B-9397-08002B2CF9AE}" pid="5" name="ContentTypeId">
    <vt:lpwstr>0x010100A0EA0A7B7C9203478845682FC5ABBB0E</vt:lpwstr>
  </property>
</Properties>
</file>