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08" r:id="rId4"/>
    <p:sldMasterId id="2147483757" r:id="rId5"/>
  </p:sldMasterIdLst>
  <p:notesMasterIdLst>
    <p:notesMasterId r:id="rId37"/>
  </p:notesMasterIdLst>
  <p:handoutMasterIdLst>
    <p:handoutMasterId r:id="rId38"/>
  </p:handoutMasterIdLst>
  <p:sldIdLst>
    <p:sldId id="10066" r:id="rId6"/>
    <p:sldId id="10176" r:id="rId7"/>
    <p:sldId id="10202" r:id="rId8"/>
    <p:sldId id="10188" r:id="rId9"/>
    <p:sldId id="10189" r:id="rId10"/>
    <p:sldId id="10231" r:id="rId11"/>
    <p:sldId id="10235" r:id="rId12"/>
    <p:sldId id="10237" r:id="rId13"/>
    <p:sldId id="10236" r:id="rId14"/>
    <p:sldId id="10225" r:id="rId15"/>
    <p:sldId id="10215" r:id="rId16"/>
    <p:sldId id="10216" r:id="rId17"/>
    <p:sldId id="10226" r:id="rId18"/>
    <p:sldId id="10217" r:id="rId19"/>
    <p:sldId id="10218" r:id="rId20"/>
    <p:sldId id="10233" r:id="rId21"/>
    <p:sldId id="10228" r:id="rId22"/>
    <p:sldId id="10219" r:id="rId23"/>
    <p:sldId id="10223" r:id="rId24"/>
    <p:sldId id="10220" r:id="rId25"/>
    <p:sldId id="10234" r:id="rId26"/>
    <p:sldId id="10221" r:id="rId27"/>
    <p:sldId id="10222" r:id="rId28"/>
    <p:sldId id="10224" r:id="rId29"/>
    <p:sldId id="10192" r:id="rId30"/>
    <p:sldId id="10193" r:id="rId31"/>
    <p:sldId id="10227" r:id="rId32"/>
    <p:sldId id="10203" r:id="rId33"/>
    <p:sldId id="10232" r:id="rId34"/>
    <p:sldId id="10229" r:id="rId35"/>
    <p:sldId id="10197" r:id="rId36"/>
  </p:sldIdLst>
  <p:sldSz cx="11949113" cy="6721475"/>
  <p:notesSz cx="7023100" cy="9309100"/>
  <p:custDataLst>
    <p:tags r:id="rId39"/>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7"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7C"/>
    <a:srgbClr val="FF0000"/>
    <a:srgbClr val="4099DA"/>
    <a:srgbClr val="C8BE99"/>
    <a:srgbClr val="FFC000"/>
    <a:srgbClr val="00B050"/>
    <a:srgbClr val="FF00FF"/>
    <a:srgbClr val="C00000"/>
    <a:srgbClr val="FFFF99"/>
    <a:srgbClr val="8A8D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35" autoAdjust="0"/>
    <p:restoredTop sz="93878" autoAdjust="0"/>
  </p:normalViewPr>
  <p:slideViewPr>
    <p:cSldViewPr snapToGrid="0">
      <p:cViewPr varScale="1">
        <p:scale>
          <a:sx n="82" d="100"/>
          <a:sy n="82" d="100"/>
        </p:scale>
        <p:origin x="470" y="8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766"/>
    </p:cViewPr>
  </p:sorterViewPr>
  <p:notesViewPr>
    <p:cSldViewPr snapToGrid="0">
      <p:cViewPr varScale="1">
        <p:scale>
          <a:sx n="95" d="100"/>
          <a:sy n="95" d="100"/>
        </p:scale>
        <p:origin x="3104" y="192"/>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5D677-4F7F-B249-864F-6E15935BC13F}" type="doc">
      <dgm:prSet loTypeId="urn:microsoft.com/office/officeart/2005/8/layout/hChevron3" loCatId="list" qsTypeId="urn:microsoft.com/office/officeart/2005/8/quickstyle/simple1" qsCatId="simple" csTypeId="urn:microsoft.com/office/officeart/2005/8/colors/accent4_2" csCatId="accent4" phldr="1"/>
      <dgm:spPr/>
      <dgm:t>
        <a:bodyPr/>
        <a:lstStyle/>
        <a:p>
          <a:endParaRPr lang="en-US"/>
        </a:p>
      </dgm:t>
    </dgm:pt>
    <dgm:pt modelId="{8D76DB63-D5D2-294A-A1F9-F4C5E4D2F14C}">
      <dgm:prSet custT="1"/>
      <dgm:spPr>
        <a:solidFill>
          <a:schemeClr val="accent4"/>
        </a:solidFill>
        <a:ln>
          <a:noFill/>
        </a:ln>
      </dgm:spPr>
      <dgm:t>
        <a:bodyPr/>
        <a:lstStyle/>
        <a:p>
          <a:r>
            <a:rPr lang="en-US" sz="2000" b="1" dirty="0"/>
            <a:t>Bringing together leaders from diverse industry groups and </a:t>
          </a:r>
          <a:br>
            <a:rPr lang="en-US" sz="2000" b="1" dirty="0"/>
          </a:br>
          <a:r>
            <a:rPr lang="en-US" sz="2000" b="1" dirty="0"/>
            <a:t>community organizations throughout New Jersey to advise state </a:t>
          </a:r>
          <a:br>
            <a:rPr lang="en-US" sz="2000" b="1" dirty="0"/>
          </a:br>
          <a:r>
            <a:rPr lang="en-US" sz="2000" b="1" dirty="0"/>
            <a:t>leadership on economic matters impacted by COVID-19.</a:t>
          </a:r>
          <a:endParaRPr lang="en-US" sz="2000" dirty="0"/>
        </a:p>
      </dgm:t>
    </dgm:pt>
    <dgm:pt modelId="{AA8D34BC-0CBF-2F44-8891-DD2907C78F98}" type="parTrans" cxnId="{FB228926-747A-724C-BD1F-69E93A3385A2}">
      <dgm:prSet/>
      <dgm:spPr/>
      <dgm:t>
        <a:bodyPr/>
        <a:lstStyle/>
        <a:p>
          <a:endParaRPr lang="en-US"/>
        </a:p>
      </dgm:t>
    </dgm:pt>
    <dgm:pt modelId="{98EEF653-C516-8D44-95E8-C4E58D2D720A}" type="sibTrans" cxnId="{FB228926-747A-724C-BD1F-69E93A3385A2}">
      <dgm:prSet/>
      <dgm:spPr/>
      <dgm:t>
        <a:bodyPr/>
        <a:lstStyle/>
        <a:p>
          <a:endParaRPr lang="en-US"/>
        </a:p>
      </dgm:t>
    </dgm:pt>
    <dgm:pt modelId="{C288027E-BC6F-C04E-8745-774F2E24C7A0}" type="pres">
      <dgm:prSet presAssocID="{97C5D677-4F7F-B249-864F-6E15935BC13F}" presName="Name0" presStyleCnt="0">
        <dgm:presLayoutVars>
          <dgm:dir/>
          <dgm:resizeHandles val="exact"/>
        </dgm:presLayoutVars>
      </dgm:prSet>
      <dgm:spPr/>
    </dgm:pt>
    <dgm:pt modelId="{391B6131-45B9-B145-85AE-9A2BDEC04AEC}" type="pres">
      <dgm:prSet presAssocID="{8D76DB63-D5D2-294A-A1F9-F4C5E4D2F14C}" presName="parTxOnly" presStyleLbl="node1" presStyleIdx="0" presStyleCnt="1" custScaleX="100098" custLinFactNeighborX="513">
        <dgm:presLayoutVars>
          <dgm:bulletEnabled val="1"/>
        </dgm:presLayoutVars>
      </dgm:prSet>
      <dgm:spPr/>
    </dgm:pt>
  </dgm:ptLst>
  <dgm:cxnLst>
    <dgm:cxn modelId="{FB228926-747A-724C-BD1F-69E93A3385A2}" srcId="{97C5D677-4F7F-B249-864F-6E15935BC13F}" destId="{8D76DB63-D5D2-294A-A1F9-F4C5E4D2F14C}" srcOrd="0" destOrd="0" parTransId="{AA8D34BC-0CBF-2F44-8891-DD2907C78F98}" sibTransId="{98EEF653-C516-8D44-95E8-C4E58D2D720A}"/>
    <dgm:cxn modelId="{203E496A-BE49-9442-BA8C-0DBF5D6179ED}" type="presOf" srcId="{8D76DB63-D5D2-294A-A1F9-F4C5E4D2F14C}" destId="{391B6131-45B9-B145-85AE-9A2BDEC04AEC}" srcOrd="0" destOrd="0" presId="urn:microsoft.com/office/officeart/2005/8/layout/hChevron3"/>
    <dgm:cxn modelId="{84B3DF74-82F9-804C-A821-60F25FC7FF55}" type="presOf" srcId="{97C5D677-4F7F-B249-864F-6E15935BC13F}" destId="{C288027E-BC6F-C04E-8745-774F2E24C7A0}" srcOrd="0" destOrd="0" presId="urn:microsoft.com/office/officeart/2005/8/layout/hChevron3"/>
    <dgm:cxn modelId="{09AACED1-7623-2140-AB08-AAA76FC85146}" type="presParOf" srcId="{C288027E-BC6F-C04E-8745-774F2E24C7A0}" destId="{391B6131-45B9-B145-85AE-9A2BDEC04AEC}"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33C1BF-3121-0E42-8CE5-A26B79C78C7A}" type="doc">
      <dgm:prSet loTypeId="urn:microsoft.com/office/officeart/2005/8/layout/hChevron3" loCatId="list" qsTypeId="urn:microsoft.com/office/officeart/2005/8/quickstyle/simple1" qsCatId="simple" csTypeId="urn:microsoft.com/office/officeart/2005/8/colors/accent4_2" csCatId="accent4" phldr="1"/>
      <dgm:spPr/>
      <dgm:t>
        <a:bodyPr/>
        <a:lstStyle/>
        <a:p>
          <a:endParaRPr lang="en-US"/>
        </a:p>
      </dgm:t>
    </dgm:pt>
    <dgm:pt modelId="{5079281F-5D96-314A-9DE4-BC2D0B9AF0E5}">
      <dgm:prSet custT="1"/>
      <dgm:spPr/>
      <dgm:t>
        <a:bodyPr/>
        <a:lstStyle/>
        <a:p>
          <a:pPr algn="l"/>
          <a:r>
            <a:rPr lang="en-US" sz="1800" b="1" i="0" dirty="0">
              <a:latin typeface="Calibri" panose="020F0502020204030204" pitchFamily="34" charset="0"/>
              <a:cs typeface="Calibri" panose="020F0502020204030204" pitchFamily="34" charset="0"/>
            </a:rPr>
            <a:t>Tim Sullivan </a:t>
          </a:r>
          <a:br>
            <a:rPr lang="en-US" sz="1800" b="1" i="0" dirty="0">
              <a:latin typeface="Calibri" panose="020F0502020204030204" pitchFamily="34" charset="0"/>
              <a:cs typeface="Calibri" panose="020F0502020204030204" pitchFamily="34" charset="0"/>
            </a:rPr>
          </a:br>
          <a:r>
            <a:rPr lang="en-US" sz="1100" b="0" i="0" u="none" dirty="0">
              <a:latin typeface="Calibri" panose="020F0502020204030204" pitchFamily="34" charset="0"/>
              <a:cs typeface="Calibri" panose="020F0502020204030204" pitchFamily="34" charset="0"/>
            </a:rPr>
            <a:t>Chief Executive Officer</a:t>
          </a:r>
          <a:br>
            <a:rPr lang="en-US" sz="1100" b="0" i="0" dirty="0">
              <a:latin typeface="Calibri" panose="020F0502020204030204" pitchFamily="34" charset="0"/>
              <a:cs typeface="Calibri" panose="020F0502020204030204" pitchFamily="34" charset="0"/>
            </a:rPr>
          </a:br>
          <a:r>
            <a:rPr lang="en-US" sz="1100" b="0" i="0" u="none" dirty="0">
              <a:latin typeface="Calibri" panose="020F0502020204030204" pitchFamily="34" charset="0"/>
              <a:cs typeface="Calibri" panose="020F0502020204030204" pitchFamily="34" charset="0"/>
            </a:rPr>
            <a:t>Economic Development Authority</a:t>
          </a:r>
          <a:br>
            <a:rPr lang="en-US" sz="1100" b="0" i="0" dirty="0">
              <a:latin typeface="Calibri" panose="020F0502020204030204" pitchFamily="34" charset="0"/>
              <a:cs typeface="Calibri" panose="020F0502020204030204" pitchFamily="34" charset="0"/>
            </a:rPr>
          </a:br>
          <a:r>
            <a:rPr lang="en-US" sz="1100" b="0" i="1" u="none" dirty="0">
              <a:latin typeface="Calibri" panose="020F0502020204030204" pitchFamily="34" charset="0"/>
              <a:cs typeface="Calibri" panose="020F0502020204030204" pitchFamily="34" charset="0"/>
            </a:rPr>
            <a:t>Co-Chair</a:t>
          </a:r>
          <a:r>
            <a:rPr lang="en-US" sz="1100" b="0" i="1" dirty="0">
              <a:latin typeface="Calibri" panose="020F0502020204030204" pitchFamily="34" charset="0"/>
              <a:cs typeface="Calibri" panose="020F0502020204030204" pitchFamily="34" charset="0"/>
            </a:rPr>
            <a:t> </a:t>
          </a:r>
        </a:p>
      </dgm:t>
    </dgm:pt>
    <dgm:pt modelId="{3C6DCDF5-440F-164F-BB9B-E3A4437727DF}" type="parTrans" cxnId="{7D33721A-A3A4-794E-B045-F939853C9DA9}">
      <dgm:prSet/>
      <dgm:spPr/>
      <dgm:t>
        <a:bodyPr/>
        <a:lstStyle/>
        <a:p>
          <a:pPr algn="l"/>
          <a:endParaRPr lang="en-US" sz="1400" b="1" i="0">
            <a:latin typeface="Calibri" panose="020F0502020204030204" pitchFamily="34" charset="0"/>
            <a:cs typeface="Calibri" panose="020F0502020204030204" pitchFamily="34" charset="0"/>
          </a:endParaRPr>
        </a:p>
      </dgm:t>
    </dgm:pt>
    <dgm:pt modelId="{40154120-95EF-234C-A33F-288479FE91BD}" type="sibTrans" cxnId="{7D33721A-A3A4-794E-B045-F939853C9DA9}">
      <dgm:prSet/>
      <dgm:spPr/>
      <dgm:t>
        <a:bodyPr/>
        <a:lstStyle/>
        <a:p>
          <a:pPr algn="l"/>
          <a:endParaRPr lang="en-US" sz="1400" b="1" i="0">
            <a:latin typeface="Calibri" panose="020F0502020204030204" pitchFamily="34" charset="0"/>
            <a:cs typeface="Calibri" panose="020F0502020204030204" pitchFamily="34" charset="0"/>
          </a:endParaRPr>
        </a:p>
      </dgm:t>
    </dgm:pt>
    <dgm:pt modelId="{E655DD32-A3CF-BC4D-AE4D-FA8D65597BC2}">
      <dgm:prSet custT="1"/>
      <dgm:spPr/>
      <dgm:t>
        <a:bodyPr/>
        <a:lstStyle/>
        <a:p>
          <a:pPr algn="l"/>
          <a:r>
            <a:rPr lang="en-US" sz="1800" b="1" i="0" dirty="0" err="1">
              <a:latin typeface="Calibri" panose="020F0502020204030204" pitchFamily="34" charset="0"/>
              <a:cs typeface="Calibri" panose="020F0502020204030204" pitchFamily="34" charset="0"/>
            </a:rPr>
            <a:t>Zakiya</a:t>
          </a:r>
          <a:r>
            <a:rPr lang="en-US" sz="1800" b="1" i="0" dirty="0">
              <a:latin typeface="Calibri" panose="020F0502020204030204" pitchFamily="34" charset="0"/>
              <a:cs typeface="Calibri" panose="020F0502020204030204" pitchFamily="34" charset="0"/>
            </a:rPr>
            <a:t> Smith Ellis</a:t>
          </a:r>
          <a:br>
            <a:rPr lang="en-US" sz="1800" b="1" i="0" dirty="0">
              <a:latin typeface="Calibri" panose="020F0502020204030204" pitchFamily="34" charset="0"/>
              <a:cs typeface="Calibri" panose="020F0502020204030204" pitchFamily="34" charset="0"/>
            </a:rPr>
          </a:br>
          <a:r>
            <a:rPr lang="en-US" sz="1100" b="0" i="0" u="none" dirty="0">
              <a:latin typeface="Calibri" panose="020F0502020204030204" pitchFamily="34" charset="0"/>
              <a:cs typeface="Calibri" panose="020F0502020204030204" pitchFamily="34" charset="0"/>
            </a:rPr>
            <a:t>Secretary of Higher Education</a:t>
          </a:r>
          <a:br>
            <a:rPr lang="en-US" sz="1100" b="0" i="0" dirty="0">
              <a:latin typeface="Calibri" panose="020F0502020204030204" pitchFamily="34" charset="0"/>
              <a:cs typeface="Calibri" panose="020F0502020204030204" pitchFamily="34" charset="0"/>
            </a:rPr>
          </a:br>
          <a:r>
            <a:rPr lang="en-US" sz="1100" b="0" i="0" u="none" dirty="0">
              <a:latin typeface="Calibri" panose="020F0502020204030204" pitchFamily="34" charset="0"/>
              <a:cs typeface="Calibri" panose="020F0502020204030204" pitchFamily="34" charset="0"/>
            </a:rPr>
            <a:t>State of New Jersey </a:t>
          </a:r>
          <a:br>
            <a:rPr lang="en-US" sz="1100" b="0" i="0" dirty="0">
              <a:latin typeface="Calibri" panose="020F0502020204030204" pitchFamily="34" charset="0"/>
              <a:cs typeface="Calibri" panose="020F0502020204030204" pitchFamily="34" charset="0"/>
            </a:rPr>
          </a:br>
          <a:r>
            <a:rPr lang="en-US" sz="1100" b="0" i="1" u="none" dirty="0">
              <a:latin typeface="Calibri" panose="020F0502020204030204" pitchFamily="34" charset="0"/>
              <a:cs typeface="Calibri" panose="020F0502020204030204" pitchFamily="34" charset="0"/>
            </a:rPr>
            <a:t>Co-Chair</a:t>
          </a:r>
          <a:endParaRPr lang="en-US" sz="1800" b="0" i="1" dirty="0">
            <a:latin typeface="Calibri" panose="020F0502020204030204" pitchFamily="34" charset="0"/>
            <a:cs typeface="Calibri" panose="020F0502020204030204" pitchFamily="34" charset="0"/>
          </a:endParaRPr>
        </a:p>
      </dgm:t>
    </dgm:pt>
    <dgm:pt modelId="{57207C77-DB72-CD40-8C05-717591186098}" type="parTrans" cxnId="{49C4630C-87F4-854B-8F11-740115C0137F}">
      <dgm:prSet/>
      <dgm:spPr/>
      <dgm:t>
        <a:bodyPr/>
        <a:lstStyle/>
        <a:p>
          <a:pPr algn="l"/>
          <a:endParaRPr lang="en-US" sz="1400" b="1" i="0">
            <a:latin typeface="Calibri" panose="020F0502020204030204" pitchFamily="34" charset="0"/>
            <a:cs typeface="Calibri" panose="020F0502020204030204" pitchFamily="34" charset="0"/>
          </a:endParaRPr>
        </a:p>
      </dgm:t>
    </dgm:pt>
    <dgm:pt modelId="{ED3C1728-D66E-B247-B6BF-1D9B99804EFC}" type="sibTrans" cxnId="{49C4630C-87F4-854B-8F11-740115C0137F}">
      <dgm:prSet/>
      <dgm:spPr/>
      <dgm:t>
        <a:bodyPr/>
        <a:lstStyle/>
        <a:p>
          <a:pPr algn="l"/>
          <a:endParaRPr lang="en-US" sz="1400" b="1" i="0">
            <a:latin typeface="Calibri" panose="020F0502020204030204" pitchFamily="34" charset="0"/>
            <a:cs typeface="Calibri" panose="020F0502020204030204" pitchFamily="34" charset="0"/>
          </a:endParaRPr>
        </a:p>
      </dgm:t>
    </dgm:pt>
    <dgm:pt modelId="{1EB0ECF9-8332-194F-B37A-AAA5BC6EE0BB}">
      <dgm:prSet custT="1"/>
      <dgm:spPr/>
      <dgm:t>
        <a:bodyPr/>
        <a:lstStyle/>
        <a:p>
          <a:pPr algn="l"/>
          <a:r>
            <a:rPr lang="en-US" sz="1800" b="1" i="0" dirty="0">
              <a:latin typeface="Calibri" panose="020F0502020204030204" pitchFamily="34" charset="0"/>
              <a:cs typeface="Calibri" panose="020F0502020204030204" pitchFamily="34" charset="0"/>
            </a:rPr>
            <a:t>Jose Lozano </a:t>
          </a:r>
          <a:br>
            <a:rPr lang="en-US" sz="1800" b="1" i="0" dirty="0">
              <a:latin typeface="Calibri" panose="020F0502020204030204" pitchFamily="34" charset="0"/>
              <a:cs typeface="Calibri" panose="020F0502020204030204" pitchFamily="34" charset="0"/>
            </a:rPr>
          </a:br>
          <a:r>
            <a:rPr lang="en-US" sz="1100" b="0" i="0" u="none" dirty="0">
              <a:latin typeface="Calibri" panose="020F0502020204030204" pitchFamily="34" charset="0"/>
              <a:cs typeface="Calibri" panose="020F0502020204030204" pitchFamily="34" charset="0"/>
            </a:rPr>
            <a:t>President and CEO</a:t>
          </a:r>
          <a:br>
            <a:rPr lang="en-US" sz="1100" b="0" i="0" dirty="0">
              <a:latin typeface="Calibri" panose="020F0502020204030204" pitchFamily="34" charset="0"/>
              <a:cs typeface="Calibri" panose="020F0502020204030204" pitchFamily="34" charset="0"/>
            </a:rPr>
          </a:br>
          <a:r>
            <a:rPr lang="en-US" sz="1100" b="0" i="0" u="none" dirty="0" err="1">
              <a:latin typeface="Calibri" panose="020F0502020204030204" pitchFamily="34" charset="0"/>
              <a:cs typeface="Calibri" panose="020F0502020204030204" pitchFamily="34" charset="0"/>
            </a:rPr>
            <a:t>ChooseNJ</a:t>
          </a:r>
          <a:br>
            <a:rPr lang="en-US" sz="1100" b="0" i="0" dirty="0">
              <a:latin typeface="Calibri" panose="020F0502020204030204" pitchFamily="34" charset="0"/>
              <a:cs typeface="Calibri" panose="020F0502020204030204" pitchFamily="34" charset="0"/>
            </a:rPr>
          </a:br>
          <a:r>
            <a:rPr lang="en-US" sz="1100" b="0" i="1" u="none" dirty="0">
              <a:latin typeface="Calibri" panose="020F0502020204030204" pitchFamily="34" charset="0"/>
              <a:cs typeface="Calibri" panose="020F0502020204030204" pitchFamily="34" charset="0"/>
            </a:rPr>
            <a:t>Co-Chair</a:t>
          </a:r>
          <a:r>
            <a:rPr lang="en-US" sz="1100" b="0" i="1" dirty="0">
              <a:latin typeface="Calibri" panose="020F0502020204030204" pitchFamily="34" charset="0"/>
              <a:cs typeface="Calibri" panose="020F0502020204030204" pitchFamily="34" charset="0"/>
            </a:rPr>
            <a:t> </a:t>
          </a:r>
        </a:p>
      </dgm:t>
    </dgm:pt>
    <dgm:pt modelId="{6EC94BBD-9317-1F43-B52D-747C7812B3CC}" type="parTrans" cxnId="{9FD98FFA-C0A7-4344-9F14-F6AC1FAB4AEF}">
      <dgm:prSet/>
      <dgm:spPr/>
      <dgm:t>
        <a:bodyPr/>
        <a:lstStyle/>
        <a:p>
          <a:pPr algn="l"/>
          <a:endParaRPr lang="en-US" sz="1400" b="1" i="0">
            <a:latin typeface="Calibri" panose="020F0502020204030204" pitchFamily="34" charset="0"/>
            <a:cs typeface="Calibri" panose="020F0502020204030204" pitchFamily="34" charset="0"/>
          </a:endParaRPr>
        </a:p>
      </dgm:t>
    </dgm:pt>
    <dgm:pt modelId="{1CD42055-27E2-5D40-9A92-4BDE2E734D4D}" type="sibTrans" cxnId="{9FD98FFA-C0A7-4344-9F14-F6AC1FAB4AEF}">
      <dgm:prSet/>
      <dgm:spPr/>
      <dgm:t>
        <a:bodyPr/>
        <a:lstStyle/>
        <a:p>
          <a:pPr algn="l"/>
          <a:endParaRPr lang="en-US" sz="1400" b="1" i="0">
            <a:latin typeface="Calibri" panose="020F0502020204030204" pitchFamily="34" charset="0"/>
            <a:cs typeface="Calibri" panose="020F0502020204030204" pitchFamily="34" charset="0"/>
          </a:endParaRPr>
        </a:p>
      </dgm:t>
    </dgm:pt>
    <dgm:pt modelId="{01B454D2-DE29-154A-BA36-BB6686C3E7B5}" type="pres">
      <dgm:prSet presAssocID="{3F33C1BF-3121-0E42-8CE5-A26B79C78C7A}" presName="Name0" presStyleCnt="0">
        <dgm:presLayoutVars>
          <dgm:dir/>
          <dgm:resizeHandles val="exact"/>
        </dgm:presLayoutVars>
      </dgm:prSet>
      <dgm:spPr/>
    </dgm:pt>
    <dgm:pt modelId="{8774B77F-E091-7946-A58F-A3239047A7F4}" type="pres">
      <dgm:prSet presAssocID="{5079281F-5D96-314A-9DE4-BC2D0B9AF0E5}" presName="parTxOnly" presStyleLbl="node1" presStyleIdx="0" presStyleCnt="3">
        <dgm:presLayoutVars>
          <dgm:bulletEnabled val="1"/>
        </dgm:presLayoutVars>
      </dgm:prSet>
      <dgm:spPr/>
    </dgm:pt>
    <dgm:pt modelId="{D6228023-C14F-FE42-99EE-8758F02C457E}" type="pres">
      <dgm:prSet presAssocID="{40154120-95EF-234C-A33F-288479FE91BD}" presName="parSpace" presStyleCnt="0"/>
      <dgm:spPr/>
    </dgm:pt>
    <dgm:pt modelId="{F8CFFEBF-16E6-A947-A438-0F0CFF3CCD3B}" type="pres">
      <dgm:prSet presAssocID="{E655DD32-A3CF-BC4D-AE4D-FA8D65597BC2}" presName="parTxOnly" presStyleLbl="node1" presStyleIdx="1" presStyleCnt="3">
        <dgm:presLayoutVars>
          <dgm:bulletEnabled val="1"/>
        </dgm:presLayoutVars>
      </dgm:prSet>
      <dgm:spPr/>
    </dgm:pt>
    <dgm:pt modelId="{7F873B6D-66E1-B841-B00E-ACB70D6B41B7}" type="pres">
      <dgm:prSet presAssocID="{ED3C1728-D66E-B247-B6BF-1D9B99804EFC}" presName="parSpace" presStyleCnt="0"/>
      <dgm:spPr/>
    </dgm:pt>
    <dgm:pt modelId="{635B8CA8-4F1F-984D-A921-689834EC82FF}" type="pres">
      <dgm:prSet presAssocID="{1EB0ECF9-8332-194F-B37A-AAA5BC6EE0BB}" presName="parTxOnly" presStyleLbl="node1" presStyleIdx="2" presStyleCnt="3">
        <dgm:presLayoutVars>
          <dgm:bulletEnabled val="1"/>
        </dgm:presLayoutVars>
      </dgm:prSet>
      <dgm:spPr/>
    </dgm:pt>
  </dgm:ptLst>
  <dgm:cxnLst>
    <dgm:cxn modelId="{49C4630C-87F4-854B-8F11-740115C0137F}" srcId="{3F33C1BF-3121-0E42-8CE5-A26B79C78C7A}" destId="{E655DD32-A3CF-BC4D-AE4D-FA8D65597BC2}" srcOrd="1" destOrd="0" parTransId="{57207C77-DB72-CD40-8C05-717591186098}" sibTransId="{ED3C1728-D66E-B247-B6BF-1D9B99804EFC}"/>
    <dgm:cxn modelId="{7D33721A-A3A4-794E-B045-F939853C9DA9}" srcId="{3F33C1BF-3121-0E42-8CE5-A26B79C78C7A}" destId="{5079281F-5D96-314A-9DE4-BC2D0B9AF0E5}" srcOrd="0" destOrd="0" parTransId="{3C6DCDF5-440F-164F-BB9B-E3A4437727DF}" sibTransId="{40154120-95EF-234C-A33F-288479FE91BD}"/>
    <dgm:cxn modelId="{E713BC8B-1E08-4648-8EA2-4CAE82C7DA92}" type="presOf" srcId="{E655DD32-A3CF-BC4D-AE4D-FA8D65597BC2}" destId="{F8CFFEBF-16E6-A947-A438-0F0CFF3CCD3B}" srcOrd="0" destOrd="0" presId="urn:microsoft.com/office/officeart/2005/8/layout/hChevron3"/>
    <dgm:cxn modelId="{77D0EA94-3C61-5049-AFED-500B8299B5B8}" type="presOf" srcId="{1EB0ECF9-8332-194F-B37A-AAA5BC6EE0BB}" destId="{635B8CA8-4F1F-984D-A921-689834EC82FF}" srcOrd="0" destOrd="0" presId="urn:microsoft.com/office/officeart/2005/8/layout/hChevron3"/>
    <dgm:cxn modelId="{C9C9E2CB-2D05-7249-A4FA-F23FF4799C68}" type="presOf" srcId="{3F33C1BF-3121-0E42-8CE5-A26B79C78C7A}" destId="{01B454D2-DE29-154A-BA36-BB6686C3E7B5}" srcOrd="0" destOrd="0" presId="urn:microsoft.com/office/officeart/2005/8/layout/hChevron3"/>
    <dgm:cxn modelId="{C94647F9-367A-614B-92EF-FD2FA7EDE2BC}" type="presOf" srcId="{5079281F-5D96-314A-9DE4-BC2D0B9AF0E5}" destId="{8774B77F-E091-7946-A58F-A3239047A7F4}" srcOrd="0" destOrd="0" presId="urn:microsoft.com/office/officeart/2005/8/layout/hChevron3"/>
    <dgm:cxn modelId="{9FD98FFA-C0A7-4344-9F14-F6AC1FAB4AEF}" srcId="{3F33C1BF-3121-0E42-8CE5-A26B79C78C7A}" destId="{1EB0ECF9-8332-194F-B37A-AAA5BC6EE0BB}" srcOrd="2" destOrd="0" parTransId="{6EC94BBD-9317-1F43-B52D-747C7812B3CC}" sibTransId="{1CD42055-27E2-5D40-9A92-4BDE2E734D4D}"/>
    <dgm:cxn modelId="{2B1BC32E-A885-434C-A635-8423A8A3F0A2}" type="presParOf" srcId="{01B454D2-DE29-154A-BA36-BB6686C3E7B5}" destId="{8774B77F-E091-7946-A58F-A3239047A7F4}" srcOrd="0" destOrd="0" presId="urn:microsoft.com/office/officeart/2005/8/layout/hChevron3"/>
    <dgm:cxn modelId="{C4D68536-536D-7344-866F-D3AD84E6BBB6}" type="presParOf" srcId="{01B454D2-DE29-154A-BA36-BB6686C3E7B5}" destId="{D6228023-C14F-FE42-99EE-8758F02C457E}" srcOrd="1" destOrd="0" presId="urn:microsoft.com/office/officeart/2005/8/layout/hChevron3"/>
    <dgm:cxn modelId="{0B68E75B-74EB-8E45-AFB7-997875427344}" type="presParOf" srcId="{01B454D2-DE29-154A-BA36-BB6686C3E7B5}" destId="{F8CFFEBF-16E6-A947-A438-0F0CFF3CCD3B}" srcOrd="2" destOrd="0" presId="urn:microsoft.com/office/officeart/2005/8/layout/hChevron3"/>
    <dgm:cxn modelId="{D50CCEE9-F6F0-6349-8F7C-2698A8F6DF9F}" type="presParOf" srcId="{01B454D2-DE29-154A-BA36-BB6686C3E7B5}" destId="{7F873B6D-66E1-B841-B00E-ACB70D6B41B7}" srcOrd="3" destOrd="0" presId="urn:microsoft.com/office/officeart/2005/8/layout/hChevron3"/>
    <dgm:cxn modelId="{D1F2A970-4321-FD44-93E8-470746072F3B}" type="presParOf" srcId="{01B454D2-DE29-154A-BA36-BB6686C3E7B5}" destId="{635B8CA8-4F1F-984D-A921-689834EC82FF}" srcOrd="4" destOrd="0" presId="urn:microsoft.com/office/officeart/2005/8/layout/hChevron3"/>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B6131-45B9-B145-85AE-9A2BDEC04AEC}">
      <dsp:nvSpPr>
        <dsp:cNvPr id="0" name=""/>
        <dsp:cNvSpPr/>
      </dsp:nvSpPr>
      <dsp:spPr>
        <a:xfrm>
          <a:off x="10448" y="0"/>
          <a:ext cx="10705446" cy="1039387"/>
        </a:xfrm>
        <a:prstGeom prst="homePlate">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Bringing together leaders from diverse industry groups and </a:t>
          </a:r>
          <a:br>
            <a:rPr lang="en-US" sz="2000" b="1" kern="1200" dirty="0"/>
          </a:br>
          <a:r>
            <a:rPr lang="en-US" sz="2000" b="1" kern="1200" dirty="0"/>
            <a:t>community organizations throughout New Jersey to advise state </a:t>
          </a:r>
          <a:br>
            <a:rPr lang="en-US" sz="2000" b="1" kern="1200" dirty="0"/>
          </a:br>
          <a:r>
            <a:rPr lang="en-US" sz="2000" b="1" kern="1200" dirty="0"/>
            <a:t>leadership on economic matters impacted by COVID-19.</a:t>
          </a:r>
          <a:endParaRPr lang="en-US" sz="2000" kern="1200" dirty="0"/>
        </a:p>
      </dsp:txBody>
      <dsp:txXfrm>
        <a:off x="10448" y="0"/>
        <a:ext cx="10445599" cy="1039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4B77F-E091-7946-A58F-A3239047A7F4}">
      <dsp:nvSpPr>
        <dsp:cNvPr id="0" name=""/>
        <dsp:cNvSpPr/>
      </dsp:nvSpPr>
      <dsp:spPr>
        <a:xfrm>
          <a:off x="4709" y="0"/>
          <a:ext cx="4117875" cy="803417"/>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Calibri" panose="020F0502020204030204" pitchFamily="34" charset="0"/>
              <a:cs typeface="Calibri" panose="020F0502020204030204" pitchFamily="34" charset="0"/>
            </a:rPr>
            <a:t>Tim Sullivan </a:t>
          </a:r>
          <a:br>
            <a:rPr lang="en-US" sz="1800" b="1" i="0" kern="1200" dirty="0">
              <a:latin typeface="Calibri" panose="020F0502020204030204" pitchFamily="34" charset="0"/>
              <a:cs typeface="Calibri" panose="020F0502020204030204" pitchFamily="34" charset="0"/>
            </a:rPr>
          </a:br>
          <a:r>
            <a:rPr lang="en-US" sz="1100" b="0" i="0" u="none" kern="1200" dirty="0">
              <a:latin typeface="Calibri" panose="020F0502020204030204" pitchFamily="34" charset="0"/>
              <a:cs typeface="Calibri" panose="020F0502020204030204" pitchFamily="34" charset="0"/>
            </a:rPr>
            <a:t>Chief Executive Officer</a:t>
          </a:r>
          <a:br>
            <a:rPr lang="en-US" sz="1100" b="0" i="0" kern="1200" dirty="0">
              <a:latin typeface="Calibri" panose="020F0502020204030204" pitchFamily="34" charset="0"/>
              <a:cs typeface="Calibri" panose="020F0502020204030204" pitchFamily="34" charset="0"/>
            </a:rPr>
          </a:br>
          <a:r>
            <a:rPr lang="en-US" sz="1100" b="0" i="0" u="none" kern="1200" dirty="0">
              <a:latin typeface="Calibri" panose="020F0502020204030204" pitchFamily="34" charset="0"/>
              <a:cs typeface="Calibri" panose="020F0502020204030204" pitchFamily="34" charset="0"/>
            </a:rPr>
            <a:t>Economic Development Authority</a:t>
          </a:r>
          <a:br>
            <a:rPr lang="en-US" sz="1100" b="0" i="0" kern="1200" dirty="0">
              <a:latin typeface="Calibri" panose="020F0502020204030204" pitchFamily="34" charset="0"/>
              <a:cs typeface="Calibri" panose="020F0502020204030204" pitchFamily="34" charset="0"/>
            </a:rPr>
          </a:br>
          <a:r>
            <a:rPr lang="en-US" sz="1100" b="0" i="1" u="none" kern="1200" dirty="0">
              <a:latin typeface="Calibri" panose="020F0502020204030204" pitchFamily="34" charset="0"/>
              <a:cs typeface="Calibri" panose="020F0502020204030204" pitchFamily="34" charset="0"/>
            </a:rPr>
            <a:t>Co-Chair</a:t>
          </a:r>
          <a:r>
            <a:rPr lang="en-US" sz="1100" b="0" i="1" kern="1200" dirty="0">
              <a:latin typeface="Calibri" panose="020F0502020204030204" pitchFamily="34" charset="0"/>
              <a:cs typeface="Calibri" panose="020F0502020204030204" pitchFamily="34" charset="0"/>
            </a:rPr>
            <a:t> </a:t>
          </a:r>
        </a:p>
      </dsp:txBody>
      <dsp:txXfrm>
        <a:off x="4709" y="0"/>
        <a:ext cx="3917021" cy="803417"/>
      </dsp:txXfrm>
    </dsp:sp>
    <dsp:sp modelId="{F8CFFEBF-16E6-A947-A438-0F0CFF3CCD3B}">
      <dsp:nvSpPr>
        <dsp:cNvPr id="0" name=""/>
        <dsp:cNvSpPr/>
      </dsp:nvSpPr>
      <dsp:spPr>
        <a:xfrm>
          <a:off x="3299009" y="0"/>
          <a:ext cx="4117875" cy="803417"/>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l" defTabSz="800100">
            <a:lnSpc>
              <a:spcPct val="90000"/>
            </a:lnSpc>
            <a:spcBef>
              <a:spcPct val="0"/>
            </a:spcBef>
            <a:spcAft>
              <a:spcPct val="35000"/>
            </a:spcAft>
            <a:buNone/>
          </a:pPr>
          <a:r>
            <a:rPr lang="en-US" sz="1800" b="1" i="0" kern="1200" dirty="0" err="1">
              <a:latin typeface="Calibri" panose="020F0502020204030204" pitchFamily="34" charset="0"/>
              <a:cs typeface="Calibri" panose="020F0502020204030204" pitchFamily="34" charset="0"/>
            </a:rPr>
            <a:t>Zakiya</a:t>
          </a:r>
          <a:r>
            <a:rPr lang="en-US" sz="1800" b="1" i="0" kern="1200" dirty="0">
              <a:latin typeface="Calibri" panose="020F0502020204030204" pitchFamily="34" charset="0"/>
              <a:cs typeface="Calibri" panose="020F0502020204030204" pitchFamily="34" charset="0"/>
            </a:rPr>
            <a:t> Smith Ellis</a:t>
          </a:r>
          <a:br>
            <a:rPr lang="en-US" sz="1800" b="1" i="0" kern="1200" dirty="0">
              <a:latin typeface="Calibri" panose="020F0502020204030204" pitchFamily="34" charset="0"/>
              <a:cs typeface="Calibri" panose="020F0502020204030204" pitchFamily="34" charset="0"/>
            </a:rPr>
          </a:br>
          <a:r>
            <a:rPr lang="en-US" sz="1100" b="0" i="0" u="none" kern="1200" dirty="0">
              <a:latin typeface="Calibri" panose="020F0502020204030204" pitchFamily="34" charset="0"/>
              <a:cs typeface="Calibri" panose="020F0502020204030204" pitchFamily="34" charset="0"/>
            </a:rPr>
            <a:t>Secretary of Higher Education</a:t>
          </a:r>
          <a:br>
            <a:rPr lang="en-US" sz="1100" b="0" i="0" kern="1200" dirty="0">
              <a:latin typeface="Calibri" panose="020F0502020204030204" pitchFamily="34" charset="0"/>
              <a:cs typeface="Calibri" panose="020F0502020204030204" pitchFamily="34" charset="0"/>
            </a:rPr>
          </a:br>
          <a:r>
            <a:rPr lang="en-US" sz="1100" b="0" i="0" u="none" kern="1200" dirty="0">
              <a:latin typeface="Calibri" panose="020F0502020204030204" pitchFamily="34" charset="0"/>
              <a:cs typeface="Calibri" panose="020F0502020204030204" pitchFamily="34" charset="0"/>
            </a:rPr>
            <a:t>State of New Jersey </a:t>
          </a:r>
          <a:br>
            <a:rPr lang="en-US" sz="1100" b="0" i="0" kern="1200" dirty="0">
              <a:latin typeface="Calibri" panose="020F0502020204030204" pitchFamily="34" charset="0"/>
              <a:cs typeface="Calibri" panose="020F0502020204030204" pitchFamily="34" charset="0"/>
            </a:rPr>
          </a:br>
          <a:r>
            <a:rPr lang="en-US" sz="1100" b="0" i="1" u="none" kern="1200" dirty="0">
              <a:latin typeface="Calibri" panose="020F0502020204030204" pitchFamily="34" charset="0"/>
              <a:cs typeface="Calibri" panose="020F0502020204030204" pitchFamily="34" charset="0"/>
            </a:rPr>
            <a:t>Co-Chair</a:t>
          </a:r>
          <a:endParaRPr lang="en-US" sz="1800" b="0" i="1" kern="1200" dirty="0">
            <a:latin typeface="Calibri" panose="020F0502020204030204" pitchFamily="34" charset="0"/>
            <a:cs typeface="Calibri" panose="020F0502020204030204" pitchFamily="34" charset="0"/>
          </a:endParaRPr>
        </a:p>
      </dsp:txBody>
      <dsp:txXfrm>
        <a:off x="3700718" y="0"/>
        <a:ext cx="3314458" cy="803417"/>
      </dsp:txXfrm>
    </dsp:sp>
    <dsp:sp modelId="{635B8CA8-4F1F-984D-A921-689834EC82FF}">
      <dsp:nvSpPr>
        <dsp:cNvPr id="0" name=""/>
        <dsp:cNvSpPr/>
      </dsp:nvSpPr>
      <dsp:spPr>
        <a:xfrm>
          <a:off x="6593310" y="0"/>
          <a:ext cx="4117875" cy="803417"/>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Calibri" panose="020F0502020204030204" pitchFamily="34" charset="0"/>
              <a:cs typeface="Calibri" panose="020F0502020204030204" pitchFamily="34" charset="0"/>
            </a:rPr>
            <a:t>Jose Lozano </a:t>
          </a:r>
          <a:br>
            <a:rPr lang="en-US" sz="1800" b="1" i="0" kern="1200" dirty="0">
              <a:latin typeface="Calibri" panose="020F0502020204030204" pitchFamily="34" charset="0"/>
              <a:cs typeface="Calibri" panose="020F0502020204030204" pitchFamily="34" charset="0"/>
            </a:rPr>
          </a:br>
          <a:r>
            <a:rPr lang="en-US" sz="1100" b="0" i="0" u="none" kern="1200" dirty="0">
              <a:latin typeface="Calibri" panose="020F0502020204030204" pitchFamily="34" charset="0"/>
              <a:cs typeface="Calibri" panose="020F0502020204030204" pitchFamily="34" charset="0"/>
            </a:rPr>
            <a:t>President and CEO</a:t>
          </a:r>
          <a:br>
            <a:rPr lang="en-US" sz="1100" b="0" i="0" kern="1200" dirty="0">
              <a:latin typeface="Calibri" panose="020F0502020204030204" pitchFamily="34" charset="0"/>
              <a:cs typeface="Calibri" panose="020F0502020204030204" pitchFamily="34" charset="0"/>
            </a:rPr>
          </a:br>
          <a:r>
            <a:rPr lang="en-US" sz="1100" b="0" i="0" u="none" kern="1200" dirty="0" err="1">
              <a:latin typeface="Calibri" panose="020F0502020204030204" pitchFamily="34" charset="0"/>
              <a:cs typeface="Calibri" panose="020F0502020204030204" pitchFamily="34" charset="0"/>
            </a:rPr>
            <a:t>ChooseNJ</a:t>
          </a:r>
          <a:br>
            <a:rPr lang="en-US" sz="1100" b="0" i="0" kern="1200" dirty="0">
              <a:latin typeface="Calibri" panose="020F0502020204030204" pitchFamily="34" charset="0"/>
              <a:cs typeface="Calibri" panose="020F0502020204030204" pitchFamily="34" charset="0"/>
            </a:rPr>
          </a:br>
          <a:r>
            <a:rPr lang="en-US" sz="1100" b="0" i="1" u="none" kern="1200" dirty="0">
              <a:latin typeface="Calibri" panose="020F0502020204030204" pitchFamily="34" charset="0"/>
              <a:cs typeface="Calibri" panose="020F0502020204030204" pitchFamily="34" charset="0"/>
            </a:rPr>
            <a:t>Co-Chair</a:t>
          </a:r>
          <a:r>
            <a:rPr lang="en-US" sz="1100" b="0" i="1" kern="1200" dirty="0">
              <a:latin typeface="Calibri" panose="020F0502020204030204" pitchFamily="34" charset="0"/>
              <a:cs typeface="Calibri" panose="020F0502020204030204" pitchFamily="34" charset="0"/>
            </a:rPr>
            <a:t> </a:t>
          </a:r>
        </a:p>
      </dsp:txBody>
      <dsp:txXfrm>
        <a:off x="6995019" y="0"/>
        <a:ext cx="3314458" cy="80341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514350" y="500063"/>
            <a:ext cx="6043613" cy="34004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568725" y="5002150"/>
            <a:ext cx="5984845" cy="123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7" name="Rectangle 7"/>
          <p:cNvSpPr>
            <a:spLocks noGrp="1" noChangeArrowheads="1"/>
          </p:cNvSpPr>
          <p:nvPr>
            <p:ph type="sldNum" sz="quarter" idx="5"/>
          </p:nvPr>
        </p:nvSpPr>
        <p:spPr bwMode="auto">
          <a:xfrm>
            <a:off x="6267556" y="8952066"/>
            <a:ext cx="557152" cy="17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100">
                <a:latin typeface="Calibri" panose="020F0502020204030204" pitchFamily="34" charset="0"/>
                <a:cs typeface="Calibri" panose="020F0502020204030204" pitchFamily="34" charset="0"/>
                <a:sym typeface="Calibri" panose="020F0502020204030204" pitchFamily="34" charset="0"/>
              </a:defRPr>
            </a:lvl1pPr>
          </a:lstStyle>
          <a:p>
            <a:pPr>
              <a:defRPr/>
            </a:pPr>
            <a:fld id="{3C3A632B-FBDE-46D4-BF6F-6D14421E6342}" type="slidenum">
              <a:rPr lang="en-US" smtClean="0"/>
              <a:pPr>
                <a:defRPr/>
              </a:pPr>
              <a:t>‹#›</a:t>
            </a:fld>
            <a:endParaRPr lang="en-US" dirty="0"/>
          </a:p>
        </p:txBody>
      </p:sp>
      <p:sp>
        <p:nvSpPr>
          <p:cNvPr id="5128" name="doc id"/>
          <p:cNvSpPr>
            <a:spLocks noGrp="1" noChangeArrowheads="1"/>
          </p:cNvSpPr>
          <p:nvPr>
            <p:ph type="ftr" sz="quarter" idx="4"/>
          </p:nvPr>
        </p:nvSpPr>
        <p:spPr bwMode="auto">
          <a:xfrm>
            <a:off x="6824644" y="96024"/>
            <a:ext cx="65" cy="12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hf hdr="0" ftr="0" dt="0"/>
  <p:notesStyle>
    <a:lvl1pPr algn="l" defTabSz="895350" rtl="0" eaLnBrk="0" fontAlgn="base" hangingPunct="0">
      <a:spcBef>
        <a:spcPct val="0"/>
      </a:spcBef>
      <a:spcAft>
        <a:spcPct val="0"/>
      </a:spcAft>
      <a:buClr>
        <a:schemeClr val="tx2"/>
      </a:buClr>
      <a:defRPr sz="16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C3A632B-FBDE-46D4-BF6F-6D14421E6342}" type="slidenum">
              <a:rPr lang="en-US" smtClean="0"/>
              <a:pPr/>
              <a:t>1</a:t>
            </a:fld>
            <a:endParaRPr lang="en-US" dirty="0"/>
          </a:p>
        </p:txBody>
      </p:sp>
      <p:sp>
        <p:nvSpPr>
          <p:cNvPr id="9" name="Slide Image Placeholder 8"/>
          <p:cNvSpPr>
            <a:spLocks noGrp="1" noRot="1" noChangeAspect="1"/>
          </p:cNvSpPr>
          <p:nvPr>
            <p:ph type="sldImg"/>
          </p:nvPr>
        </p:nvSpPr>
        <p:spPr>
          <a:xfrm>
            <a:off x="250825" y="549275"/>
            <a:ext cx="6648450" cy="3740150"/>
          </a:xfrm>
        </p:spPr>
      </p:sp>
      <p:sp>
        <p:nvSpPr>
          <p:cNvPr id="10" name="Notes Placeholder 9"/>
          <p:cNvSpPr>
            <a:spLocks noGrp="1"/>
          </p:cNvSpPr>
          <p:nvPr>
            <p:ph type="body" idx="1"/>
          </p:nvPr>
        </p:nvSpPr>
        <p:spPr>
          <a:xfrm>
            <a:off x="567697" y="4995326"/>
            <a:ext cx="5974022" cy="246221"/>
          </a:xfrm>
        </p:spPr>
        <p:txBody>
          <a:bodyPr/>
          <a:lstStyle/>
          <a:p>
            <a:endParaRPr lang="en-US" dirty="0"/>
          </a:p>
        </p:txBody>
      </p:sp>
    </p:spTree>
    <p:extLst>
      <p:ext uri="{BB962C8B-B14F-4D97-AF65-F5344CB8AC3E}">
        <p14:creationId xmlns:p14="http://schemas.microsoft.com/office/powerpoint/2010/main" val="353219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C3A632B-FBDE-46D4-BF6F-6D14421E6342}" type="slidenum">
              <a:rPr lang="en-US" smtClean="0"/>
              <a:pPr>
                <a:defRPr/>
              </a:pPr>
              <a:t>26</a:t>
            </a:fld>
            <a:endParaRPr lang="en-US" dirty="0"/>
          </a:p>
        </p:txBody>
      </p:sp>
    </p:spTree>
    <p:extLst>
      <p:ext uri="{BB962C8B-B14F-4D97-AF65-F5344CB8AC3E}">
        <p14:creationId xmlns:p14="http://schemas.microsoft.com/office/powerpoint/2010/main" val="13476995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30.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 Id="rId9"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2.xml"/><Relationship Id="rId7" Type="http://schemas.microsoft.com/office/2007/relationships/hdphoto" Target="../media/hdphoto1.wdp"/><Relationship Id="rId2" Type="http://schemas.openxmlformats.org/officeDocument/2006/relationships/tags" Target="../tags/tag6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6.bin"/><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vmlDrawing" Target="../drawings/vmlDrawing7.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vmlDrawing" Target="../drawings/vmlDrawing8.vml"/><Relationship Id="rId6" Type="http://schemas.openxmlformats.org/officeDocument/2006/relationships/image" Target="../media/image7.png"/><Relationship Id="rId5" Type="http://schemas.openxmlformats.org/officeDocument/2006/relationships/image" Target="../media/image8.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223679108"/>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25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9" y="1590"/>
                        <a:ext cx="2116" cy="1587"/>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C29B239-9E09-4F6E-93E0-71C192754F3B}"/>
              </a:ext>
            </a:extLst>
          </p:cNvPr>
          <p:cNvPicPr>
            <a:picLocks noChangeAspect="1"/>
          </p:cNvPicPr>
          <p:nvPr/>
        </p:nvPicPr>
        <p:blipFill rotWithShape="1">
          <a:blip r:embed="rId6" cstate="email">
            <a:clrChange>
              <a:clrFrom>
                <a:srgbClr val="FFFFFF"/>
              </a:clrFrom>
              <a:clrTo>
                <a:srgbClr val="FFFFFF">
                  <a:alpha val="0"/>
                </a:srgbClr>
              </a:clrTo>
            </a:clrChange>
            <a:duotone>
              <a:prstClr val="black"/>
              <a:srgbClr val="0078AE">
                <a:tint val="45000"/>
                <a:satMod val="400000"/>
              </a:srgbClr>
            </a:duotone>
            <a:extLst>
              <a:ext uri="{BEBA8EAE-BF5A-486C-A8C5-ECC9F3942E4B}">
                <a14:imgProps xmlns:a14="http://schemas.microsoft.com/office/drawing/2010/main">
                  <a14:imgLayer r:embed="rId7">
                    <a14:imgEffect>
                      <a14:backgroundRemoval t="4231" b="97500" l="4317" r="98201">
                        <a14:foregroundMark x1="9353" y1="65385" x2="2518" y2="75385"/>
                        <a14:foregroundMark x1="2518" y1="75385" x2="17986" y2="79038"/>
                        <a14:foregroundMark x1="17986" y1="79038" x2="1799" y2="75769"/>
                        <a14:foregroundMark x1="1799" y1="75769" x2="6835" y2="65577"/>
                        <a14:foregroundMark x1="6835" y1="65577" x2="6115" y2="75769"/>
                        <a14:foregroundMark x1="6115" y1="75769" x2="4676" y2="76731"/>
                        <a14:foregroundMark x1="46043" y1="88654" x2="40647" y2="99038"/>
                        <a14:foregroundMark x1="40647" y1="99038" x2="49281" y2="89808"/>
                        <a14:foregroundMark x1="49281" y1="89808" x2="49281" y2="90192"/>
                        <a14:foregroundMark x1="44245" y1="93462" x2="37770" y2="97692"/>
                        <a14:foregroundMark x1="76259" y1="75769" x2="85612" y2="67115"/>
                        <a14:foregroundMark x1="85612" y1="67115" x2="85612" y2="66923"/>
                        <a14:foregroundMark x1="68705" y1="81154" x2="71942" y2="79423"/>
                        <a14:foregroundMark x1="86331" y1="63846" x2="93525" y2="43654"/>
                        <a14:foregroundMark x1="93525" y1="43654" x2="89568" y2="41154"/>
                        <a14:foregroundMark x1="90288" y1="23846" x2="90647" y2="14615"/>
                        <a14:foregroundMark x1="93525" y1="14231" x2="98561" y2="16154"/>
                        <a14:foregroundMark x1="81655" y1="10192" x2="65108" y2="5577"/>
                        <a14:foregroundMark x1="65108" y1="5577" x2="48561" y2="5769"/>
                        <a14:foregroundMark x1="48561" y1="5769" x2="66906" y2="5769"/>
                        <a14:foregroundMark x1="66906" y1="5769" x2="49281" y2="8654"/>
                        <a14:foregroundMark x1="49281" y1="8654" x2="66187" y2="4231"/>
                        <a14:foregroundMark x1="66187" y1="4231" x2="76619" y2="7692"/>
                      </a14:backgroundRemoval>
                    </a14:imgEffect>
                  </a14:imgLayer>
                </a14:imgProps>
              </a:ext>
              <a:ext uri="{28A0092B-C50C-407E-A947-70E740481C1C}">
                <a14:useLocalDpi xmlns:a14="http://schemas.microsoft.com/office/drawing/2010/main"/>
              </a:ext>
            </a:extLst>
          </a:blip>
          <a:srcRect l="-2396" r="-2472"/>
          <a:stretch/>
        </p:blipFill>
        <p:spPr>
          <a:xfrm>
            <a:off x="8817429" y="1243872"/>
            <a:ext cx="2740732" cy="4449128"/>
          </a:xfrm>
          <a:prstGeom prst="rect">
            <a:avLst/>
          </a:prstGeom>
          <a:effectLst/>
        </p:spPr>
      </p:pic>
      <p:sp>
        <p:nvSpPr>
          <p:cNvPr id="9" name="Rectangle 8">
            <a:extLst>
              <a:ext uri="{FF2B5EF4-FFF2-40B4-BE49-F238E27FC236}">
                <a16:creationId xmlns:a16="http://schemas.microsoft.com/office/drawing/2014/main" id="{4C0B1310-EBA2-4546-BB11-440D5FBE0C14}"/>
              </a:ext>
            </a:extLst>
          </p:cNvPr>
          <p:cNvSpPr/>
          <p:nvPr/>
        </p:nvSpPr>
        <p:spPr>
          <a:xfrm>
            <a:off x="0" y="928777"/>
            <a:ext cx="11949113" cy="5207774"/>
          </a:xfrm>
          <a:prstGeom prst="rect">
            <a:avLst/>
          </a:prstGeom>
          <a:gradFill flip="none" rotWithShape="1">
            <a:gsLst>
              <a:gs pos="0">
                <a:schemeClr val="accent4">
                  <a:alpha val="92000"/>
                </a:schemeClr>
              </a:gs>
              <a:gs pos="99000">
                <a:schemeClr val="accent4">
                  <a:lumMod val="50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20" name="Rectangle 19">
            <a:extLst>
              <a:ext uri="{FF2B5EF4-FFF2-40B4-BE49-F238E27FC236}">
                <a16:creationId xmlns:a16="http://schemas.microsoft.com/office/drawing/2014/main" id="{C7588289-2413-4609-AC40-DB9D1DEE080A}"/>
              </a:ext>
            </a:extLst>
          </p:cNvPr>
          <p:cNvSpPr>
            <a:spLocks/>
          </p:cNvSpPr>
          <p:nvPr userDrawn="1"/>
        </p:nvSpPr>
        <p:spPr>
          <a:xfrm>
            <a:off x="4234" y="5980192"/>
            <a:ext cx="11944879" cy="523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13314" name="Title"/>
          <p:cNvSpPr>
            <a:spLocks noGrp="1" noChangeArrowheads="1"/>
          </p:cNvSpPr>
          <p:nvPr>
            <p:ph type="ctrTitle"/>
          </p:nvPr>
        </p:nvSpPr>
        <p:spPr bwMode="auto">
          <a:xfrm>
            <a:off x="217759" y="2247884"/>
            <a:ext cx="7177164" cy="482640"/>
          </a:xfrm>
          <a:prstGeom prst="rect">
            <a:avLst/>
          </a:prstGeom>
        </p:spPr>
        <p:txBody>
          <a:bodyPr wrap="square">
            <a:spAutoFit/>
          </a:bodyPr>
          <a:lstStyle>
            <a:lvl1pPr>
              <a:defRPr sz="3136" b="0" baseline="0">
                <a:solidFill>
                  <a:schemeClr val="bg1"/>
                </a:solidFill>
                <a:latin typeface="Calibri" panose="020F0502020204030204" pitchFamily="34" charset="0"/>
                <a:ea typeface="+mj-ea"/>
                <a:cs typeface="Calibri" panose="020F0502020204030204" pitchFamily="34" charset="0"/>
                <a:sym typeface="Calibri" panose="020F0502020204030204" pitchFamily="34" charset="0"/>
              </a:defRPr>
            </a:lvl1pPr>
          </a:lstStyle>
          <a:p>
            <a:pPr lvl="0" latinLnBrk="0"/>
            <a:r>
              <a:rPr lang="en-US" noProof="0"/>
              <a:t>Click to edit Master title style</a:t>
            </a:r>
            <a:endParaRPr lang="en-US" noProof="0" dirty="0"/>
          </a:p>
        </p:txBody>
      </p:sp>
      <p:sp>
        <p:nvSpPr>
          <p:cNvPr id="13315" name="Subtitle"/>
          <p:cNvSpPr>
            <a:spLocks noGrp="1" noChangeArrowheads="1"/>
          </p:cNvSpPr>
          <p:nvPr>
            <p:ph type="subTitle" idx="1"/>
          </p:nvPr>
        </p:nvSpPr>
        <p:spPr bwMode="auto">
          <a:xfrm>
            <a:off x="217759" y="3707840"/>
            <a:ext cx="7177164" cy="215444"/>
          </a:xfrm>
          <a:prstGeom prst="rect">
            <a:avLst/>
          </a:prstGeom>
        </p:spPr>
        <p:txBody>
          <a:bodyPr wrap="square">
            <a:spAutoFit/>
          </a:bodyPr>
          <a:lstStyle>
            <a:lvl1pPr>
              <a:defRPr sz="1372" cap="none" baseline="0">
                <a:solidFill>
                  <a:schemeClr val="bg1"/>
                </a:solidFill>
                <a:latin typeface="Calibri" panose="020F0502020204030204" pitchFamily="34" charset="0"/>
                <a:ea typeface="+mn-ea"/>
                <a:cs typeface="Calibri" panose="020F0502020204030204" pitchFamily="34" charset="0"/>
                <a:sym typeface="Calibri" panose="020F0502020204030204" pitchFamily="34" charset="0"/>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p:nvSpPr>
        <p:spPr bwMode="auto">
          <a:xfrm>
            <a:off x="217759" y="5487036"/>
            <a:ext cx="7177164"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372" baseline="0" dirty="0">
                <a:solidFill>
                  <a:schemeClr val="bg1"/>
                </a:solidFill>
                <a:latin typeface="Calibri" panose="020F0502020204030204" pitchFamily="34" charset="0"/>
                <a:cs typeface="Calibri" panose="020F0502020204030204" pitchFamily="34" charset="0"/>
                <a:sym typeface="Calibri" panose="020F0502020204030204" pitchFamily="34" charset="0"/>
              </a:rPr>
              <a:t>Document type | Date</a:t>
            </a:r>
          </a:p>
        </p:txBody>
      </p:sp>
      <p:pic>
        <p:nvPicPr>
          <p:cNvPr id="7" name="Picture 6">
            <a:extLst>
              <a:ext uri="{FF2B5EF4-FFF2-40B4-BE49-F238E27FC236}">
                <a16:creationId xmlns:a16="http://schemas.microsoft.com/office/drawing/2014/main" id="{8282B9EC-6874-415A-B664-E290105921DD}"/>
              </a:ext>
            </a:extLst>
          </p:cNvPr>
          <p:cNvPicPr>
            <a:picLocks noChangeAspect="1"/>
          </p:cNvPicPr>
          <p:nvPr/>
        </p:nvPicPr>
        <p:blipFill rotWithShape="1">
          <a:blip r:embed="rId8" cstate="email">
            <a:clrChange>
              <a:clrFrom>
                <a:srgbClr val="000000"/>
              </a:clrFrom>
              <a:clrTo>
                <a:srgbClr val="000000">
                  <a:alpha val="0"/>
                </a:srgbClr>
              </a:clrTo>
            </a:clrChange>
            <a:extLst>
              <a:ext uri="{28A0092B-C50C-407E-A947-70E740481C1C}">
                <a14:useLocalDpi xmlns:a14="http://schemas.microsoft.com/office/drawing/2010/main"/>
              </a:ext>
            </a:extLst>
          </a:blip>
          <a:srcRect l="-16666" r="-16666"/>
          <a:stretch/>
        </p:blipFill>
        <p:spPr>
          <a:xfrm>
            <a:off x="11012954" y="173153"/>
            <a:ext cx="778782" cy="623033"/>
          </a:xfrm>
          <a:prstGeom prst="rect">
            <a:avLst/>
          </a:prstGeom>
        </p:spPr>
      </p:pic>
      <p:sp>
        <p:nvSpPr>
          <p:cNvPr id="21" name="Rectangle 20">
            <a:extLst>
              <a:ext uri="{FF2B5EF4-FFF2-40B4-BE49-F238E27FC236}">
                <a16:creationId xmlns:a16="http://schemas.microsoft.com/office/drawing/2014/main" id="{23410A6C-3E96-4764-949B-69305DA17824}"/>
              </a:ext>
            </a:extLst>
          </p:cNvPr>
          <p:cNvSpPr>
            <a:spLocks/>
          </p:cNvSpPr>
          <p:nvPr userDrawn="1"/>
        </p:nvSpPr>
        <p:spPr>
          <a:xfrm>
            <a:off x="4234" y="1028475"/>
            <a:ext cx="11944879" cy="523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Picture 4">
            <a:extLst>
              <a:ext uri="{FF2B5EF4-FFF2-40B4-BE49-F238E27FC236}">
                <a16:creationId xmlns:a16="http://schemas.microsoft.com/office/drawing/2014/main" id="{2CCBE273-7441-4187-9338-F91608623FEF}"/>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4989" y="-365950"/>
            <a:ext cx="2133860" cy="1432318"/>
          </a:xfrm>
          <a:prstGeom prst="rect">
            <a:avLst/>
          </a:prstGeom>
        </p:spPr>
      </p:pic>
    </p:spTree>
    <p:extLst>
      <p:ext uri="{BB962C8B-B14F-4D97-AF65-F5344CB8AC3E}">
        <p14:creationId xmlns:p14="http://schemas.microsoft.com/office/powerpoint/2010/main" val="397902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ck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08BDA9-2CC5-4441-9CB2-F421A72E49AA}"/>
              </a:ext>
            </a:extLst>
          </p:cNvPr>
          <p:cNvGraphicFramePr>
            <a:graphicFrameLocks noChangeAspect="1"/>
          </p:cNvGraphicFramePr>
          <p:nvPr userDrawn="1">
            <p:custDataLst>
              <p:tags r:id="rId2"/>
            </p:custDataLst>
            <p:extLst>
              <p:ext uri="{D42A27DB-BD31-4B8C-83A1-F6EECF244321}">
                <p14:modId xmlns:p14="http://schemas.microsoft.com/office/powerpoint/2010/main" val="1286825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4"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3508BDA9-2CC5-4441-9CB2-F421A72E49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EB380B-917C-45EF-BD98-A4E18484D47A}"/>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DE4BA3A0-911F-F145-B6FB-A7E8A636C5F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75176" y="-69239"/>
            <a:ext cx="1465418" cy="983637"/>
          </a:xfrm>
          <a:prstGeom prst="rect">
            <a:avLst/>
          </a:prstGeom>
        </p:spPr>
      </p:pic>
    </p:spTree>
    <p:extLst>
      <p:ext uri="{BB962C8B-B14F-4D97-AF65-F5344CB8AC3E}">
        <p14:creationId xmlns:p14="http://schemas.microsoft.com/office/powerpoint/2010/main" val="332130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760414D-68B7-460D-8F96-9A8669C0D898}"/>
              </a:ext>
            </a:extLst>
          </p:cNvPr>
          <p:cNvGraphicFramePr>
            <a:graphicFrameLocks noChangeAspect="1"/>
          </p:cNvGraphicFramePr>
          <p:nvPr userDrawn="1">
            <p:custDataLst>
              <p:tags r:id="rId2"/>
            </p:custDataLst>
            <p:extLst>
              <p:ext uri="{D42A27DB-BD31-4B8C-83A1-F6EECF244321}">
                <p14:modId xmlns:p14="http://schemas.microsoft.com/office/powerpoint/2010/main" val="3529273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98" name="think-cell Slide" r:id="rId4" imgW="327" imgH="327" progId="TCLayout.ActiveDocument.1">
                  <p:embed/>
                </p:oleObj>
              </mc:Choice>
              <mc:Fallback>
                <p:oleObj name="think-cell Slide" r:id="rId4" imgW="327" imgH="327" progId="TCLayout.ActiveDocument.1">
                  <p:embed/>
                  <p:pic>
                    <p:nvPicPr>
                      <p:cNvPr id="4" name="Object 3" hidden="1">
                        <a:extLst>
                          <a:ext uri="{FF2B5EF4-FFF2-40B4-BE49-F238E27FC236}">
                            <a16:creationId xmlns:a16="http://schemas.microsoft.com/office/drawing/2014/main" id="{8760414D-68B7-460D-8F96-9A8669C0D8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F2146A7-DCB0-437C-8D84-39FD72EE05EA}"/>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D6322AF4-8D5F-6B43-AC4D-B2E4C66E0D7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75176" y="-69239"/>
            <a:ext cx="1465418" cy="983637"/>
          </a:xfrm>
          <a:prstGeom prst="rect">
            <a:avLst/>
          </a:prstGeom>
        </p:spPr>
      </p:pic>
    </p:spTree>
    <p:extLst>
      <p:ext uri="{BB962C8B-B14F-4D97-AF65-F5344CB8AC3E}">
        <p14:creationId xmlns:p14="http://schemas.microsoft.com/office/powerpoint/2010/main" val="387207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AAB7-1B8F-4DC0-8FCE-DF212BF83E94}"/>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15573592-D6D4-1145-B716-B0FE9060D5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5176" y="-69239"/>
            <a:ext cx="1465418" cy="983637"/>
          </a:xfrm>
          <a:prstGeom prst="rect">
            <a:avLst/>
          </a:prstGeom>
        </p:spPr>
      </p:pic>
    </p:spTree>
    <p:extLst>
      <p:ext uri="{BB962C8B-B14F-4D97-AF65-F5344CB8AC3E}">
        <p14:creationId xmlns:p14="http://schemas.microsoft.com/office/powerpoint/2010/main" val="369424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927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9" y="1590"/>
                        <a:ext cx="2116" cy="1587"/>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C29B239-9E09-4F6E-93E0-71C192754F3B}"/>
              </a:ext>
            </a:extLst>
          </p:cNvPr>
          <p:cNvPicPr>
            <a:picLocks noChangeAspect="1"/>
          </p:cNvPicPr>
          <p:nvPr/>
        </p:nvPicPr>
        <p:blipFill rotWithShape="1">
          <a:blip r:embed="rId6" cstate="email">
            <a:clrChange>
              <a:clrFrom>
                <a:srgbClr val="FFFFFF"/>
              </a:clrFrom>
              <a:clrTo>
                <a:srgbClr val="FFFFFF">
                  <a:alpha val="0"/>
                </a:srgbClr>
              </a:clrTo>
            </a:clrChange>
            <a:duotone>
              <a:prstClr val="black"/>
              <a:srgbClr val="0078AE">
                <a:tint val="45000"/>
                <a:satMod val="400000"/>
              </a:srgbClr>
            </a:duotone>
            <a:extLst>
              <a:ext uri="{BEBA8EAE-BF5A-486C-A8C5-ECC9F3942E4B}">
                <a14:imgProps xmlns:a14="http://schemas.microsoft.com/office/drawing/2010/main">
                  <a14:imgLayer r:embed="rId7">
                    <a14:imgEffect>
                      <a14:backgroundRemoval t="4231" b="97500" l="4317" r="98201">
                        <a14:foregroundMark x1="9353" y1="65385" x2="2518" y2="75385"/>
                        <a14:foregroundMark x1="2518" y1="75385" x2="17986" y2="79038"/>
                        <a14:foregroundMark x1="17986" y1="79038" x2="1799" y2="75769"/>
                        <a14:foregroundMark x1="1799" y1="75769" x2="6835" y2="65577"/>
                        <a14:foregroundMark x1="6835" y1="65577" x2="6115" y2="75769"/>
                        <a14:foregroundMark x1="6115" y1="75769" x2="4676" y2="76731"/>
                        <a14:foregroundMark x1="46043" y1="88654" x2="40647" y2="99038"/>
                        <a14:foregroundMark x1="40647" y1="99038" x2="49281" y2="89808"/>
                        <a14:foregroundMark x1="49281" y1="89808" x2="49281" y2="90192"/>
                        <a14:foregroundMark x1="44245" y1="93462" x2="37770" y2="97692"/>
                        <a14:foregroundMark x1="76259" y1="75769" x2="85612" y2="67115"/>
                        <a14:foregroundMark x1="85612" y1="67115" x2="85612" y2="66923"/>
                        <a14:foregroundMark x1="68705" y1="81154" x2="71942" y2="79423"/>
                        <a14:foregroundMark x1="86331" y1="63846" x2="93525" y2="43654"/>
                        <a14:foregroundMark x1="93525" y1="43654" x2="89568" y2="41154"/>
                        <a14:foregroundMark x1="90288" y1="23846" x2="90647" y2="14615"/>
                        <a14:foregroundMark x1="93525" y1="14231" x2="98561" y2="16154"/>
                        <a14:foregroundMark x1="81655" y1="10192" x2="65108" y2="5577"/>
                        <a14:foregroundMark x1="65108" y1="5577" x2="48561" y2="5769"/>
                        <a14:foregroundMark x1="48561" y1="5769" x2="66906" y2="5769"/>
                        <a14:foregroundMark x1="66906" y1="5769" x2="49281" y2="8654"/>
                        <a14:foregroundMark x1="49281" y1="8654" x2="66187" y2="4231"/>
                        <a14:foregroundMark x1="66187" y1="4231" x2="76619" y2="7692"/>
                      </a14:backgroundRemoval>
                    </a14:imgEffect>
                  </a14:imgLayer>
                </a14:imgProps>
              </a:ext>
              <a:ext uri="{28A0092B-C50C-407E-A947-70E740481C1C}">
                <a14:useLocalDpi xmlns:a14="http://schemas.microsoft.com/office/drawing/2010/main"/>
              </a:ext>
            </a:extLst>
          </a:blip>
          <a:srcRect l="-2396" r="-2472"/>
          <a:stretch/>
        </p:blipFill>
        <p:spPr>
          <a:xfrm>
            <a:off x="8817429" y="1243872"/>
            <a:ext cx="2740732" cy="4449128"/>
          </a:xfrm>
          <a:prstGeom prst="rect">
            <a:avLst/>
          </a:prstGeom>
          <a:effectLst/>
        </p:spPr>
      </p:pic>
      <p:sp>
        <p:nvSpPr>
          <p:cNvPr id="9" name="Rectangle 8">
            <a:extLst>
              <a:ext uri="{FF2B5EF4-FFF2-40B4-BE49-F238E27FC236}">
                <a16:creationId xmlns:a16="http://schemas.microsoft.com/office/drawing/2014/main" id="{4C0B1310-EBA2-4546-BB11-440D5FBE0C14}"/>
              </a:ext>
            </a:extLst>
          </p:cNvPr>
          <p:cNvSpPr/>
          <p:nvPr/>
        </p:nvSpPr>
        <p:spPr>
          <a:xfrm>
            <a:off x="0" y="928777"/>
            <a:ext cx="11949113" cy="5207774"/>
          </a:xfrm>
          <a:prstGeom prst="rect">
            <a:avLst/>
          </a:prstGeom>
          <a:gradFill flip="none" rotWithShape="1">
            <a:gsLst>
              <a:gs pos="0">
                <a:schemeClr val="accent4">
                  <a:alpha val="92000"/>
                </a:schemeClr>
              </a:gs>
              <a:gs pos="99000">
                <a:schemeClr val="accent4">
                  <a:lumMod val="50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20" name="Rectangle 19">
            <a:extLst>
              <a:ext uri="{FF2B5EF4-FFF2-40B4-BE49-F238E27FC236}">
                <a16:creationId xmlns:a16="http://schemas.microsoft.com/office/drawing/2014/main" id="{C7588289-2413-4609-AC40-DB9D1DEE080A}"/>
              </a:ext>
            </a:extLst>
          </p:cNvPr>
          <p:cNvSpPr>
            <a:spLocks/>
          </p:cNvSpPr>
          <p:nvPr userDrawn="1"/>
        </p:nvSpPr>
        <p:spPr>
          <a:xfrm>
            <a:off x="4234" y="5980192"/>
            <a:ext cx="11944879" cy="523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13314" name="Title"/>
          <p:cNvSpPr>
            <a:spLocks noGrp="1" noChangeArrowheads="1"/>
          </p:cNvSpPr>
          <p:nvPr>
            <p:ph type="ctrTitle"/>
          </p:nvPr>
        </p:nvSpPr>
        <p:spPr bwMode="auto">
          <a:xfrm>
            <a:off x="217759" y="2247884"/>
            <a:ext cx="7177164" cy="482640"/>
          </a:xfrm>
          <a:prstGeom prst="rect">
            <a:avLst/>
          </a:prstGeom>
        </p:spPr>
        <p:txBody>
          <a:bodyPr wrap="square">
            <a:spAutoFit/>
          </a:bodyPr>
          <a:lstStyle>
            <a:lvl1pPr>
              <a:defRPr sz="3136" b="0" baseline="0">
                <a:solidFill>
                  <a:schemeClr val="bg1"/>
                </a:solidFill>
                <a:latin typeface="Calibri" panose="020F0502020204030204" pitchFamily="34" charset="0"/>
                <a:ea typeface="+mj-ea"/>
                <a:cs typeface="Calibri" panose="020F0502020204030204" pitchFamily="34" charset="0"/>
                <a:sym typeface="Calibri" panose="020F0502020204030204" pitchFamily="34" charset="0"/>
              </a:defRPr>
            </a:lvl1pPr>
          </a:lstStyle>
          <a:p>
            <a:pPr lvl="0" latinLnBrk="0"/>
            <a:r>
              <a:rPr lang="en-US" noProof="0"/>
              <a:t>Click to edit Master title style</a:t>
            </a:r>
            <a:endParaRPr lang="en-US" noProof="0" dirty="0"/>
          </a:p>
        </p:txBody>
      </p:sp>
      <p:sp>
        <p:nvSpPr>
          <p:cNvPr id="13315" name="Subtitle"/>
          <p:cNvSpPr>
            <a:spLocks noGrp="1" noChangeArrowheads="1"/>
          </p:cNvSpPr>
          <p:nvPr>
            <p:ph type="subTitle" idx="1"/>
          </p:nvPr>
        </p:nvSpPr>
        <p:spPr bwMode="auto">
          <a:xfrm>
            <a:off x="217759" y="3707840"/>
            <a:ext cx="7177164" cy="215444"/>
          </a:xfrm>
          <a:prstGeom prst="rect">
            <a:avLst/>
          </a:prstGeom>
        </p:spPr>
        <p:txBody>
          <a:bodyPr wrap="square">
            <a:spAutoFit/>
          </a:bodyPr>
          <a:lstStyle>
            <a:lvl1pPr>
              <a:defRPr sz="1372" cap="none" baseline="0">
                <a:solidFill>
                  <a:schemeClr val="bg1"/>
                </a:solidFill>
                <a:latin typeface="Calibri" panose="020F0502020204030204" pitchFamily="34" charset="0"/>
                <a:ea typeface="+mn-ea"/>
                <a:cs typeface="Calibri" panose="020F0502020204030204" pitchFamily="34" charset="0"/>
                <a:sym typeface="Calibri" panose="020F0502020204030204" pitchFamily="34" charset="0"/>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p:nvSpPr>
        <p:spPr bwMode="auto">
          <a:xfrm>
            <a:off x="217759" y="5487036"/>
            <a:ext cx="7177164"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372" baseline="0" dirty="0">
                <a:solidFill>
                  <a:schemeClr val="bg1"/>
                </a:solidFill>
                <a:latin typeface="Calibri" panose="020F0502020204030204" pitchFamily="34" charset="0"/>
                <a:cs typeface="Calibri" panose="020F0502020204030204" pitchFamily="34" charset="0"/>
                <a:sym typeface="Calibri" panose="020F0502020204030204" pitchFamily="34" charset="0"/>
              </a:rPr>
              <a:t>Document type | Date</a:t>
            </a:r>
          </a:p>
        </p:txBody>
      </p:sp>
      <p:pic>
        <p:nvPicPr>
          <p:cNvPr id="7" name="Picture 6">
            <a:extLst>
              <a:ext uri="{FF2B5EF4-FFF2-40B4-BE49-F238E27FC236}">
                <a16:creationId xmlns:a16="http://schemas.microsoft.com/office/drawing/2014/main" id="{8282B9EC-6874-415A-B664-E290105921DD}"/>
              </a:ext>
            </a:extLst>
          </p:cNvPr>
          <p:cNvPicPr>
            <a:picLocks noChangeAspect="1"/>
          </p:cNvPicPr>
          <p:nvPr/>
        </p:nvPicPr>
        <p:blipFill rotWithShape="1">
          <a:blip r:embed="rId8" cstate="email">
            <a:clrChange>
              <a:clrFrom>
                <a:srgbClr val="000000"/>
              </a:clrFrom>
              <a:clrTo>
                <a:srgbClr val="000000">
                  <a:alpha val="0"/>
                </a:srgbClr>
              </a:clrTo>
            </a:clrChange>
            <a:extLst>
              <a:ext uri="{28A0092B-C50C-407E-A947-70E740481C1C}">
                <a14:useLocalDpi xmlns:a14="http://schemas.microsoft.com/office/drawing/2010/main"/>
              </a:ext>
            </a:extLst>
          </a:blip>
          <a:srcRect l="-16666" r="-16666"/>
          <a:stretch/>
        </p:blipFill>
        <p:spPr>
          <a:xfrm>
            <a:off x="11012954" y="173153"/>
            <a:ext cx="778782" cy="623033"/>
          </a:xfrm>
          <a:prstGeom prst="rect">
            <a:avLst/>
          </a:prstGeom>
        </p:spPr>
      </p:pic>
      <p:sp>
        <p:nvSpPr>
          <p:cNvPr id="21" name="Rectangle 20">
            <a:extLst>
              <a:ext uri="{FF2B5EF4-FFF2-40B4-BE49-F238E27FC236}">
                <a16:creationId xmlns:a16="http://schemas.microsoft.com/office/drawing/2014/main" id="{23410A6C-3E96-4764-949B-69305DA17824}"/>
              </a:ext>
            </a:extLst>
          </p:cNvPr>
          <p:cNvSpPr>
            <a:spLocks/>
          </p:cNvSpPr>
          <p:nvPr userDrawn="1"/>
        </p:nvSpPr>
        <p:spPr>
          <a:xfrm>
            <a:off x="4234" y="1028475"/>
            <a:ext cx="11944879" cy="523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Picture 4">
            <a:extLst>
              <a:ext uri="{FF2B5EF4-FFF2-40B4-BE49-F238E27FC236}">
                <a16:creationId xmlns:a16="http://schemas.microsoft.com/office/drawing/2014/main" id="{2CCBE273-7441-4187-9338-F91608623FEF}"/>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4989" y="-365950"/>
            <a:ext cx="2133860" cy="1432318"/>
          </a:xfrm>
          <a:prstGeom prst="rect">
            <a:avLst/>
          </a:prstGeom>
        </p:spPr>
      </p:pic>
    </p:spTree>
    <p:extLst>
      <p:ext uri="{BB962C8B-B14F-4D97-AF65-F5344CB8AC3E}">
        <p14:creationId xmlns:p14="http://schemas.microsoft.com/office/powerpoint/2010/main" val="279220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ck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08BDA9-2CC5-4441-9CB2-F421A72E49A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7"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3508BDA9-2CC5-4441-9CB2-F421A72E49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EB380B-917C-45EF-BD98-A4E18484D47A}"/>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DE4BA3A0-911F-F145-B6FB-A7E8A636C5F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75176" y="-69239"/>
            <a:ext cx="1465418" cy="983637"/>
          </a:xfrm>
          <a:prstGeom prst="rect">
            <a:avLst/>
          </a:prstGeom>
        </p:spPr>
      </p:pic>
    </p:spTree>
    <p:extLst>
      <p:ext uri="{BB962C8B-B14F-4D97-AF65-F5344CB8AC3E}">
        <p14:creationId xmlns:p14="http://schemas.microsoft.com/office/powerpoint/2010/main" val="393799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760414D-68B7-460D-8F96-9A8669C0D89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21" name="think-cell Slide" r:id="rId4" imgW="327" imgH="327" progId="TCLayout.ActiveDocument.1">
                  <p:embed/>
                </p:oleObj>
              </mc:Choice>
              <mc:Fallback>
                <p:oleObj name="think-cell Slide" r:id="rId4" imgW="327" imgH="327" progId="TCLayout.ActiveDocument.1">
                  <p:embed/>
                  <p:pic>
                    <p:nvPicPr>
                      <p:cNvPr id="4" name="Object 3" hidden="1">
                        <a:extLst>
                          <a:ext uri="{FF2B5EF4-FFF2-40B4-BE49-F238E27FC236}">
                            <a16:creationId xmlns:a16="http://schemas.microsoft.com/office/drawing/2014/main" id="{8760414D-68B7-460D-8F96-9A8669C0D8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F2146A7-DCB0-437C-8D84-39FD72EE05EA}"/>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D6322AF4-8D5F-6B43-AC4D-B2E4C66E0D7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75176" y="-69239"/>
            <a:ext cx="1465418" cy="983637"/>
          </a:xfrm>
          <a:prstGeom prst="rect">
            <a:avLst/>
          </a:prstGeom>
        </p:spPr>
      </p:pic>
    </p:spTree>
    <p:extLst>
      <p:ext uri="{BB962C8B-B14F-4D97-AF65-F5344CB8AC3E}">
        <p14:creationId xmlns:p14="http://schemas.microsoft.com/office/powerpoint/2010/main" val="137196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AAB7-1B8F-4DC0-8FCE-DF212BF83E94}"/>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15573592-D6D4-1145-B716-B0FE9060D5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5176" y="-69239"/>
            <a:ext cx="1465418" cy="983637"/>
          </a:xfrm>
          <a:prstGeom prst="rect">
            <a:avLst/>
          </a:prstGeom>
        </p:spPr>
      </p:pic>
    </p:spTree>
    <p:extLst>
      <p:ext uri="{BB962C8B-B14F-4D97-AF65-F5344CB8AC3E}">
        <p14:creationId xmlns:p14="http://schemas.microsoft.com/office/powerpoint/2010/main" val="119600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tags" Target="../tags/tag21.xml"/><Relationship Id="rId3" Type="http://schemas.openxmlformats.org/officeDocument/2006/relationships/slideLayout" Target="../slideLayouts/slideLayout3.xml"/><Relationship Id="rId21" Type="http://schemas.openxmlformats.org/officeDocument/2006/relationships/tags" Target="../tags/tag16.xml"/><Relationship Id="rId34" Type="http://schemas.openxmlformats.org/officeDocument/2006/relationships/tags" Target="../tags/tag29.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tags" Target="../tags/tag20.xml"/><Relationship Id="rId33" Type="http://schemas.openxmlformats.org/officeDocument/2006/relationships/tags" Target="../tags/tag28.xml"/><Relationship Id="rId2" Type="http://schemas.openxmlformats.org/officeDocument/2006/relationships/slideLayout" Target="../slideLayouts/slideLayout2.xml"/><Relationship Id="rId16" Type="http://schemas.openxmlformats.org/officeDocument/2006/relationships/tags" Target="../tags/tag11.xml"/><Relationship Id="rId20" Type="http://schemas.openxmlformats.org/officeDocument/2006/relationships/tags" Target="../tags/tag15.xml"/><Relationship Id="rId29" Type="http://schemas.openxmlformats.org/officeDocument/2006/relationships/tags" Target="../tags/tag24.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tags" Target="../tags/tag6.xml"/><Relationship Id="rId24" Type="http://schemas.openxmlformats.org/officeDocument/2006/relationships/tags" Target="../tags/tag19.xml"/><Relationship Id="rId32" Type="http://schemas.openxmlformats.org/officeDocument/2006/relationships/tags" Target="../tags/tag27.xml"/><Relationship Id="rId5" Type="http://schemas.openxmlformats.org/officeDocument/2006/relationships/theme" Target="../theme/theme1.xml"/><Relationship Id="rId15" Type="http://schemas.openxmlformats.org/officeDocument/2006/relationships/tags" Target="../tags/tag10.xml"/><Relationship Id="rId23" Type="http://schemas.openxmlformats.org/officeDocument/2006/relationships/tags" Target="../tags/tag18.xml"/><Relationship Id="rId28" Type="http://schemas.openxmlformats.org/officeDocument/2006/relationships/tags" Target="../tags/tag23.xml"/><Relationship Id="rId36" Type="http://schemas.openxmlformats.org/officeDocument/2006/relationships/image" Target="../media/image1.emf"/><Relationship Id="rId10" Type="http://schemas.openxmlformats.org/officeDocument/2006/relationships/tags" Target="../tags/tag5.xml"/><Relationship Id="rId19" Type="http://schemas.openxmlformats.org/officeDocument/2006/relationships/tags" Target="../tags/tag14.xml"/><Relationship Id="rId31" Type="http://schemas.openxmlformats.org/officeDocument/2006/relationships/tags" Target="../tags/tag26.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 Id="rId27" Type="http://schemas.openxmlformats.org/officeDocument/2006/relationships/tags" Target="../tags/tag22.xml"/><Relationship Id="rId30" Type="http://schemas.openxmlformats.org/officeDocument/2006/relationships/tags" Target="../tags/tag25.xml"/><Relationship Id="rId35"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 Type="http://schemas.openxmlformats.org/officeDocument/2006/relationships/slideLayout" Target="../slideLayouts/slideLayout7.xml"/><Relationship Id="rId21" Type="http://schemas.openxmlformats.org/officeDocument/2006/relationships/tags" Target="../tags/tag47.xml"/><Relationship Id="rId34" Type="http://schemas.openxmlformats.org/officeDocument/2006/relationships/tags" Target="../tags/tag60.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33" Type="http://schemas.openxmlformats.org/officeDocument/2006/relationships/tags" Target="../tags/tag59.xml"/><Relationship Id="rId2" Type="http://schemas.openxmlformats.org/officeDocument/2006/relationships/slideLayout" Target="../slideLayouts/slideLayout6.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tags" Target="../tags/tag55.xml"/><Relationship Id="rId1" Type="http://schemas.openxmlformats.org/officeDocument/2006/relationships/slideLayout" Target="../slideLayouts/slideLayout5.xml"/><Relationship Id="rId6" Type="http://schemas.openxmlformats.org/officeDocument/2006/relationships/vmlDrawing" Target="../drawings/vmlDrawing5.v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tags" Target="../tags/tag58.xml"/><Relationship Id="rId5" Type="http://schemas.openxmlformats.org/officeDocument/2006/relationships/theme" Target="../theme/theme2.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tags" Target="../tags/tag54.xml"/><Relationship Id="rId36" Type="http://schemas.openxmlformats.org/officeDocument/2006/relationships/image" Target="../media/image1.emf"/><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tags" Target="../tags/tag57.xml"/><Relationship Id="rId4" Type="http://schemas.openxmlformats.org/officeDocument/2006/relationships/slideLayout" Target="../slideLayouts/slideLayout8.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tags" Target="../tags/tag53.xml"/><Relationship Id="rId30" Type="http://schemas.openxmlformats.org/officeDocument/2006/relationships/tags" Target="../tags/tag56.xml"/><Relationship Id="rId35" Type="http://schemas.openxmlformats.org/officeDocument/2006/relationships/oleObject" Target="../embeddings/oleObject5.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2029185035"/>
              </p:ext>
            </p:extLst>
          </p:nvPr>
        </p:nvGraphicFramePr>
        <p:xfrm>
          <a:off x="0" y="0"/>
          <a:ext cx="211676" cy="158750"/>
        </p:xfrm>
        <a:graphic>
          <a:graphicData uri="http://schemas.openxmlformats.org/presentationml/2006/ole">
            <mc:AlternateContent xmlns:mc="http://schemas.openxmlformats.org/markup-compatibility/2006">
              <mc:Choice xmlns:v="urn:schemas-microsoft-com:vml" Requires="v">
                <p:oleObj spid="_x0000_s1229" name="think-cell Slide" r:id="rId35" imgW="270" imgH="270" progId="TCLayout.ActiveDocument.1">
                  <p:embed/>
                </p:oleObj>
              </mc:Choice>
              <mc:Fallback>
                <p:oleObj name="think-cell Slide" r:id="rId35" imgW="270" imgH="270" progId="TCLayout.ActiveDocument.1">
                  <p:embed/>
                  <p:pic>
                    <p:nvPicPr>
                      <p:cNvPr id="2" name="Object 1" hidden="1"/>
                      <p:cNvPicPr/>
                      <p:nvPr/>
                    </p:nvPicPr>
                    <p:blipFill>
                      <a:blip r:embed="rId36"/>
                      <a:stretch>
                        <a:fillRect/>
                      </a:stretch>
                    </p:blipFill>
                    <p:spPr>
                      <a:xfrm>
                        <a:off x="0" y="0"/>
                        <a:ext cx="211676" cy="158750"/>
                      </a:xfrm>
                      <a:prstGeom prst="rect">
                        <a:avLst/>
                      </a:prstGeom>
                    </p:spPr>
                  </p:pic>
                </p:oleObj>
              </mc:Fallback>
            </mc:AlternateContent>
          </a:graphicData>
        </a:graphic>
      </p:graphicFrame>
      <p:sp>
        <p:nvSpPr>
          <p:cNvPr id="19" name="Title Placeholder 2"/>
          <p:cNvSpPr>
            <a:spLocks noGrp="1" noChangeArrowheads="1"/>
          </p:cNvSpPr>
          <p:nvPr>
            <p:ph type="title"/>
          </p:nvPr>
        </p:nvSpPr>
        <p:spPr bwMode="gray">
          <a:xfrm>
            <a:off x="158760" y="284781"/>
            <a:ext cx="114918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dirty="0"/>
              <a:t>Click to edit Master title style</a:t>
            </a:r>
            <a:endParaRPr lang="en-US" noProof="0" dirty="0"/>
          </a:p>
        </p:txBody>
      </p:sp>
      <p:sp>
        <p:nvSpPr>
          <p:cNvPr id="10" name="1. On-page tracker" hidden="1"/>
          <p:cNvSpPr>
            <a:spLocks noChangeArrowheads="1"/>
          </p:cNvSpPr>
          <p:nvPr/>
        </p:nvSpPr>
        <p:spPr bwMode="gray">
          <a:xfrm>
            <a:off x="204478" y="75764"/>
            <a:ext cx="371897" cy="12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784" cap="all" baseline="0" dirty="0">
                <a:solidFill>
                  <a:schemeClr val="bg1"/>
                </a:solidFill>
                <a:latin typeface="Calibri" panose="020F0502020204030204" pitchFamily="34" charset="0"/>
                <a:ea typeface="+mn-ea"/>
                <a:cs typeface="Calibri" panose="020F0502020204030204" pitchFamily="34" charset="0"/>
                <a:sym typeface="Calibri" panose="020F0502020204030204" pitchFamily="34" charset="0"/>
              </a:rPr>
              <a:t>Tracker</a:t>
            </a:r>
          </a:p>
        </p:txBody>
      </p:sp>
      <p:sp>
        <p:nvSpPr>
          <p:cNvPr id="11" name="3. Unit of measure" hidden="1"/>
          <p:cNvSpPr txBox="1">
            <a:spLocks noChangeArrowheads="1"/>
          </p:cNvSpPr>
          <p:nvPr/>
        </p:nvSpPr>
        <p:spPr bwMode="gray">
          <a:xfrm>
            <a:off x="158760" y="554867"/>
            <a:ext cx="11491891" cy="24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568" baseline="0" dirty="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Unit of measure</a:t>
            </a:r>
          </a:p>
        </p:txBody>
      </p:sp>
      <p:sp>
        <p:nvSpPr>
          <p:cNvPr id="13" name="4. Footnote" hidden="1"/>
          <p:cNvSpPr txBox="1">
            <a:spLocks noChangeArrowheads="1"/>
          </p:cNvSpPr>
          <p:nvPr/>
        </p:nvSpPr>
        <p:spPr bwMode="gray">
          <a:xfrm>
            <a:off x="158759" y="6305946"/>
            <a:ext cx="9625986"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784" baseline="0" dirty="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1 Footnote</a:t>
            </a:r>
          </a:p>
        </p:txBody>
      </p:sp>
      <p:sp>
        <p:nvSpPr>
          <p:cNvPr id="14" name="5. Source" hidden="1"/>
          <p:cNvSpPr>
            <a:spLocks noChangeArrowheads="1"/>
          </p:cNvSpPr>
          <p:nvPr/>
        </p:nvSpPr>
        <p:spPr bwMode="gray">
          <a:xfrm>
            <a:off x="158759" y="6507560"/>
            <a:ext cx="9625986"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p>
            <a:pPr marL="597408" indent="-597408" defTabSz="877443">
              <a:tabLst>
                <a:tab pos="617633" algn="l"/>
              </a:tabLst>
            </a:pPr>
            <a:r>
              <a:rPr lang="en-US" sz="784" baseline="0" dirty="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SOURCE: Source</a:t>
            </a:r>
          </a:p>
        </p:txBody>
      </p:sp>
      <p:sp>
        <p:nvSpPr>
          <p:cNvPr id="3" name="Text Placeholder 2"/>
          <p:cNvSpPr>
            <a:spLocks noGrp="1"/>
          </p:cNvSpPr>
          <p:nvPr>
            <p:ph type="body" idx="1"/>
          </p:nvPr>
        </p:nvSpPr>
        <p:spPr bwMode="gray">
          <a:xfrm>
            <a:off x="2674874" y="2554679"/>
            <a:ext cx="5736421" cy="1107996"/>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p:nvGrpSpPr>
        <p:grpSpPr bwMode="gray">
          <a:xfrm>
            <a:off x="2674873" y="1868990"/>
            <a:ext cx="5685618" cy="500062"/>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568" b="1" baseline="0" dirty="0">
                  <a:solidFill>
                    <a:srgbClr val="000000"/>
                  </a:solidFill>
                  <a:latin typeface="Calibri" panose="020F0502020204030204" pitchFamily="34" charset="0"/>
                  <a:ea typeface="+mn-ea"/>
                  <a:cs typeface="Calibri" panose="020F0502020204030204" pitchFamily="34" charset="0"/>
                  <a:sym typeface="Calibri" panose="020F0502020204030204" pitchFamily="34" charset="0"/>
                </a:rPr>
                <a:t>Title</a:t>
              </a:r>
            </a:p>
            <a:p>
              <a:r>
                <a:rPr lang="en-US" sz="1568" baseline="0" dirty="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Unit of measure</a:t>
              </a:r>
            </a:p>
          </p:txBody>
        </p:sp>
      </p:grpSp>
      <p:grpSp>
        <p:nvGrpSpPr>
          <p:cNvPr id="17" name="Sticker" hidden="1">
            <a:extLst>
              <a:ext uri="{FF2B5EF4-FFF2-40B4-BE49-F238E27FC236}">
                <a16:creationId xmlns:a16="http://schemas.microsoft.com/office/drawing/2014/main" id="{2C790296-416B-4243-BEFE-22AF5A6C2F40}"/>
              </a:ext>
            </a:extLst>
          </p:cNvPr>
          <p:cNvGrpSpPr/>
          <p:nvPr/>
        </p:nvGrpSpPr>
        <p:grpSpPr bwMode="gray">
          <a:xfrm>
            <a:off x="11291118" y="285752"/>
            <a:ext cx="359533" cy="148374"/>
            <a:chOff x="8471146" y="285750"/>
            <a:chExt cx="269638" cy="148374"/>
          </a:xfrm>
        </p:grpSpPr>
        <p:sp>
          <p:nvSpPr>
            <p:cNvPr id="20" name="StickerRectangle">
              <a:extLst>
                <a:ext uri="{FF2B5EF4-FFF2-40B4-BE49-F238E27FC236}">
                  <a16:creationId xmlns:a16="http://schemas.microsoft.com/office/drawing/2014/main" id="{1E5AEE43-9CA1-4C1A-8F9C-707F39AD4261}"/>
                </a:ext>
              </a:extLst>
            </p:cNvPr>
            <p:cNvSpPr>
              <a:spLocks noChangeArrowheads="1"/>
            </p:cNvSpPr>
            <p:nvPr/>
          </p:nvSpPr>
          <p:spPr bwMode="gray">
            <a:xfrm>
              <a:off x="8471155" y="285750"/>
              <a:ext cx="269629" cy="14837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77443">
                <a:buClr>
                  <a:srgbClr val="002960"/>
                </a:buClr>
              </a:pPr>
              <a:r>
                <a:rPr lang="en-US" sz="784" baseline="0" dirty="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STICKER</a:t>
              </a:r>
            </a:p>
          </p:txBody>
        </p:sp>
        <p:cxnSp>
          <p:nvCxnSpPr>
            <p:cNvPr id="21" name="AutoShape 31">
              <a:extLst>
                <a:ext uri="{FF2B5EF4-FFF2-40B4-BE49-F238E27FC236}">
                  <a16:creationId xmlns:a16="http://schemas.microsoft.com/office/drawing/2014/main" id="{859BCCB4-F132-4E1A-BFA1-FA85C20CEC0A}"/>
                </a:ext>
              </a:extLst>
            </p:cNvPr>
            <p:cNvCxnSpPr>
              <a:cxnSpLocks noChangeShapeType="1"/>
              <a:stCxn id="20" idx="2"/>
              <a:endCxn id="20" idx="4"/>
            </p:cNvCxnSpPr>
            <p:nvPr/>
          </p:nvCxnSpPr>
          <p:spPr bwMode="gray">
            <a:xfrm>
              <a:off x="8471146" y="285750"/>
              <a:ext cx="0" cy="148374"/>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a:extLst>
                <a:ext uri="{FF2B5EF4-FFF2-40B4-BE49-F238E27FC236}">
                  <a16:creationId xmlns:a16="http://schemas.microsoft.com/office/drawing/2014/main" id="{65F249C0-F203-445A-80CB-8D05DC3432CB}"/>
                </a:ext>
              </a:extLst>
            </p:cNvPr>
            <p:cNvCxnSpPr>
              <a:cxnSpLocks noChangeShapeType="1"/>
              <a:stCxn id="20" idx="4"/>
              <a:endCxn id="20" idx="6"/>
            </p:cNvCxnSpPr>
            <p:nvPr/>
          </p:nvCxnSpPr>
          <p:spPr bwMode="gray">
            <a:xfrm>
              <a:off x="8471146" y="434124"/>
              <a:ext cx="269629"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23" name="LegendLines" hidden="1">
            <a:extLst>
              <a:ext uri="{FF2B5EF4-FFF2-40B4-BE49-F238E27FC236}">
                <a16:creationId xmlns:a16="http://schemas.microsoft.com/office/drawing/2014/main" id="{C09CF1AE-18B5-4A05-968F-8E22AD4154C8}"/>
              </a:ext>
            </a:extLst>
          </p:cNvPr>
          <p:cNvGrpSpPr/>
          <p:nvPr/>
        </p:nvGrpSpPr>
        <p:grpSpPr>
          <a:xfrm>
            <a:off x="10058600" y="272355"/>
            <a:ext cx="1267232" cy="757248"/>
            <a:chOff x="7607284" y="279400"/>
            <a:chExt cx="950382" cy="757249"/>
          </a:xfrm>
        </p:grpSpPr>
        <p:sp>
          <p:nvSpPr>
            <p:cNvPr id="25" name="LineLegend1">
              <a:extLst>
                <a:ext uri="{FF2B5EF4-FFF2-40B4-BE49-F238E27FC236}">
                  <a16:creationId xmlns:a16="http://schemas.microsoft.com/office/drawing/2014/main" id="{6E4E729C-CF27-469E-BC29-42E6DDE52CD5}"/>
                </a:ext>
              </a:extLst>
            </p:cNvPr>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6" name="LineLegend2">
              <a:extLst>
                <a:ext uri="{FF2B5EF4-FFF2-40B4-BE49-F238E27FC236}">
                  <a16:creationId xmlns:a16="http://schemas.microsoft.com/office/drawing/2014/main" id="{605547A6-1672-4A2F-A185-7CED9DC77A64}"/>
                </a:ext>
              </a:extLst>
            </p:cNvPr>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7" name="LineLegend3">
              <a:extLst>
                <a:ext uri="{FF2B5EF4-FFF2-40B4-BE49-F238E27FC236}">
                  <a16:creationId xmlns:a16="http://schemas.microsoft.com/office/drawing/2014/main" id="{CB74C4EA-2B84-4C6B-BDFD-3B91B1F4A423}"/>
                </a:ext>
              </a:extLst>
            </p:cNvPr>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8" name="Legend1">
              <a:extLst>
                <a:ext uri="{FF2B5EF4-FFF2-40B4-BE49-F238E27FC236}">
                  <a16:creationId xmlns:a16="http://schemas.microsoft.com/office/drawing/2014/main" id="{4830EF76-F64C-47AA-8C70-B48DB7810355}"/>
                </a:ext>
              </a:extLst>
            </p:cNvPr>
            <p:cNvSpPr>
              <a:spLocks noChangeArrowheads="1"/>
            </p:cNvSpPr>
            <p:nvPr>
              <p:custDataLst>
                <p:tags r:id="rId32"/>
              </p:custDataLst>
            </p:nvPr>
          </p:nvSpPr>
          <p:spPr bwMode="gray">
            <a:xfrm>
              <a:off x="8169259" y="279400"/>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29" name="Legend2">
              <a:extLst>
                <a:ext uri="{FF2B5EF4-FFF2-40B4-BE49-F238E27FC236}">
                  <a16:creationId xmlns:a16="http://schemas.microsoft.com/office/drawing/2014/main" id="{1CC412BD-A418-4880-A312-67FEF6330524}"/>
                </a:ext>
              </a:extLst>
            </p:cNvPr>
            <p:cNvSpPr>
              <a:spLocks noChangeArrowheads="1"/>
            </p:cNvSpPr>
            <p:nvPr>
              <p:custDataLst>
                <p:tags r:id="rId33"/>
              </p:custDataLst>
            </p:nvPr>
          </p:nvSpPr>
          <p:spPr bwMode="gray">
            <a:xfrm>
              <a:off x="8169259" y="546100"/>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0" name="Legend3">
              <a:extLst>
                <a:ext uri="{FF2B5EF4-FFF2-40B4-BE49-F238E27FC236}">
                  <a16:creationId xmlns:a16="http://schemas.microsoft.com/office/drawing/2014/main" id="{2C424360-7EE9-43F1-B3CE-C9E680649FA6}"/>
                </a:ext>
              </a:extLst>
            </p:cNvPr>
            <p:cNvSpPr>
              <a:spLocks noChangeArrowheads="1"/>
            </p:cNvSpPr>
            <p:nvPr>
              <p:custDataLst>
                <p:tags r:id="rId34"/>
              </p:custDataLst>
            </p:nvPr>
          </p:nvSpPr>
          <p:spPr bwMode="gray">
            <a:xfrm>
              <a:off x="8169259" y="825501"/>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31" name="LegendBoxes" hidden="1">
            <a:extLst>
              <a:ext uri="{FF2B5EF4-FFF2-40B4-BE49-F238E27FC236}">
                <a16:creationId xmlns:a16="http://schemas.microsoft.com/office/drawing/2014/main" id="{3152D7CE-B5AF-48C9-8163-3B00CA962908}"/>
              </a:ext>
            </a:extLst>
          </p:cNvPr>
          <p:cNvGrpSpPr/>
          <p:nvPr/>
        </p:nvGrpSpPr>
        <p:grpSpPr>
          <a:xfrm>
            <a:off x="10469255" y="272458"/>
            <a:ext cx="856581" cy="1023948"/>
            <a:chOff x="5894005" y="919828"/>
            <a:chExt cx="642407" cy="1023949"/>
          </a:xfrm>
        </p:grpSpPr>
        <p:sp>
          <p:nvSpPr>
            <p:cNvPr id="32" name="RectangleLegend1">
              <a:extLst>
                <a:ext uri="{FF2B5EF4-FFF2-40B4-BE49-F238E27FC236}">
                  <a16:creationId xmlns:a16="http://schemas.microsoft.com/office/drawing/2014/main" id="{D6B30678-9151-43BF-9B4C-4DB0625A93C9}"/>
                </a:ext>
              </a:extLst>
            </p:cNvPr>
            <p:cNvSpPr>
              <a:spLocks noChangeArrowheads="1"/>
            </p:cNvSpPr>
            <p:nvPr/>
          </p:nvSpPr>
          <p:spPr bwMode="gray">
            <a:xfrm>
              <a:off x="5894005" y="947381"/>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3" name="RectangleLegend2">
              <a:extLst>
                <a:ext uri="{FF2B5EF4-FFF2-40B4-BE49-F238E27FC236}">
                  <a16:creationId xmlns:a16="http://schemas.microsoft.com/office/drawing/2014/main" id="{7DEFBDC2-6FBE-46D6-BB92-FF7131E772FF}"/>
                </a:ext>
              </a:extLst>
            </p:cNvPr>
            <p:cNvSpPr>
              <a:spLocks noChangeArrowheads="1"/>
            </p:cNvSpPr>
            <p:nvPr/>
          </p:nvSpPr>
          <p:spPr bwMode="gray">
            <a:xfrm>
              <a:off x="5894005" y="1217256"/>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4" name="RectangleLegend3">
              <a:extLst>
                <a:ext uri="{FF2B5EF4-FFF2-40B4-BE49-F238E27FC236}">
                  <a16:creationId xmlns:a16="http://schemas.microsoft.com/office/drawing/2014/main" id="{99CEF0ED-629B-4B1B-AA22-FF7E7102512F}"/>
                </a:ext>
              </a:extLst>
            </p:cNvPr>
            <p:cNvSpPr>
              <a:spLocks noChangeArrowheads="1"/>
            </p:cNvSpPr>
            <p:nvPr/>
          </p:nvSpPr>
          <p:spPr bwMode="gray">
            <a:xfrm>
              <a:off x="5894005" y="1488719"/>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5" name="RectangleLegend4">
              <a:extLst>
                <a:ext uri="{FF2B5EF4-FFF2-40B4-BE49-F238E27FC236}">
                  <a16:creationId xmlns:a16="http://schemas.microsoft.com/office/drawing/2014/main" id="{9FC9AE04-ECC5-49AA-83D9-A50F8C3B85D9}"/>
                </a:ext>
              </a:extLst>
            </p:cNvPr>
            <p:cNvSpPr>
              <a:spLocks noChangeArrowheads="1"/>
            </p:cNvSpPr>
            <p:nvPr/>
          </p:nvSpPr>
          <p:spPr bwMode="gray">
            <a:xfrm>
              <a:off x="5894005" y="1760182"/>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6" name="Legend1">
              <a:extLst>
                <a:ext uri="{FF2B5EF4-FFF2-40B4-BE49-F238E27FC236}">
                  <a16:creationId xmlns:a16="http://schemas.microsoft.com/office/drawing/2014/main" id="{20DB3DB5-FE61-4830-A95E-895FE612923E}"/>
                </a:ext>
              </a:extLst>
            </p:cNvPr>
            <p:cNvSpPr>
              <a:spLocks noChangeArrowheads="1"/>
            </p:cNvSpPr>
            <p:nvPr>
              <p:custDataLst>
                <p:tags r:id="rId28"/>
              </p:custDataLst>
            </p:nvPr>
          </p:nvSpPr>
          <p:spPr bwMode="gray">
            <a:xfrm>
              <a:off x="6148005" y="919828"/>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7" name="Legend2">
              <a:extLst>
                <a:ext uri="{FF2B5EF4-FFF2-40B4-BE49-F238E27FC236}">
                  <a16:creationId xmlns:a16="http://schemas.microsoft.com/office/drawing/2014/main" id="{6BA38D5C-4662-40A1-80D4-59218788CCA4}"/>
                </a:ext>
              </a:extLst>
            </p:cNvPr>
            <p:cNvSpPr>
              <a:spLocks noChangeArrowheads="1"/>
            </p:cNvSpPr>
            <p:nvPr>
              <p:custDataLst>
                <p:tags r:id="rId29"/>
              </p:custDataLst>
            </p:nvPr>
          </p:nvSpPr>
          <p:spPr bwMode="gray">
            <a:xfrm>
              <a:off x="6148005" y="1189703"/>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8" name="Legend3">
              <a:extLst>
                <a:ext uri="{FF2B5EF4-FFF2-40B4-BE49-F238E27FC236}">
                  <a16:creationId xmlns:a16="http://schemas.microsoft.com/office/drawing/2014/main" id="{F6E468B5-FD40-42DE-8D1C-9DF0E4E2D785}"/>
                </a:ext>
              </a:extLst>
            </p:cNvPr>
            <p:cNvSpPr>
              <a:spLocks noChangeArrowheads="1"/>
            </p:cNvSpPr>
            <p:nvPr>
              <p:custDataLst>
                <p:tags r:id="rId30"/>
              </p:custDataLst>
            </p:nvPr>
          </p:nvSpPr>
          <p:spPr bwMode="gray">
            <a:xfrm>
              <a:off x="6148005" y="1461166"/>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9" name="Legend4">
              <a:extLst>
                <a:ext uri="{FF2B5EF4-FFF2-40B4-BE49-F238E27FC236}">
                  <a16:creationId xmlns:a16="http://schemas.microsoft.com/office/drawing/2014/main" id="{30C1A9EE-7EA3-431C-B21C-77604769D975}"/>
                </a:ext>
              </a:extLst>
            </p:cNvPr>
            <p:cNvSpPr>
              <a:spLocks noChangeArrowheads="1"/>
            </p:cNvSpPr>
            <p:nvPr>
              <p:custDataLst>
                <p:tags r:id="rId31"/>
              </p:custDataLst>
            </p:nvPr>
          </p:nvSpPr>
          <p:spPr bwMode="gray">
            <a:xfrm>
              <a:off x="6148005" y="1732629"/>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40" name="LegendMoons" hidden="1">
            <a:extLst>
              <a:ext uri="{FF2B5EF4-FFF2-40B4-BE49-F238E27FC236}">
                <a16:creationId xmlns:a16="http://schemas.microsoft.com/office/drawing/2014/main" id="{7A8C3989-5146-471B-A276-90994769CB0C}"/>
              </a:ext>
            </a:extLst>
          </p:cNvPr>
          <p:cNvGrpSpPr/>
          <p:nvPr/>
        </p:nvGrpSpPr>
        <p:grpSpPr>
          <a:xfrm>
            <a:off x="10380348" y="271953"/>
            <a:ext cx="945485" cy="1314057"/>
            <a:chOff x="5894005" y="2695123"/>
            <a:chExt cx="709082" cy="1314057"/>
          </a:xfrm>
        </p:grpSpPr>
        <p:grpSp>
          <p:nvGrpSpPr>
            <p:cNvPr id="41" name="MoonLegend1">
              <a:extLst>
                <a:ext uri="{FF2B5EF4-FFF2-40B4-BE49-F238E27FC236}">
                  <a16:creationId xmlns:a16="http://schemas.microsoft.com/office/drawing/2014/main" id="{DC55A7B2-C455-418F-BB9F-EE04A7C3CF1C}"/>
                </a:ext>
              </a:extLst>
            </p:cNvPr>
            <p:cNvGrpSpPr>
              <a:grpSpLocks noChangeAspect="1"/>
            </p:cNvGrpSpPr>
            <p:nvPr>
              <p:custDataLst>
                <p:tags r:id="rId8"/>
              </p:custDataLst>
            </p:nvPr>
          </p:nvGrpSpPr>
          <p:grpSpPr bwMode="gray">
            <a:xfrm>
              <a:off x="5894005" y="2695123"/>
              <a:ext cx="209550" cy="218282"/>
              <a:chOff x="4533" y="183"/>
              <a:chExt cx="144" cy="150"/>
            </a:xfrm>
          </p:grpSpPr>
          <p:sp>
            <p:nvSpPr>
              <p:cNvPr id="59" name="Oval 58">
                <a:extLst>
                  <a:ext uri="{FF2B5EF4-FFF2-40B4-BE49-F238E27FC236}">
                    <a16:creationId xmlns:a16="http://schemas.microsoft.com/office/drawing/2014/main" id="{B4C5AE24-2FE5-49E5-AB02-3B1349FBA028}"/>
                  </a:ext>
                </a:extLst>
              </p:cNvPr>
              <p:cNvSpPr>
                <a:spLocks noChangeAspect="1" noChangeArrowheads="1"/>
              </p:cNvSpPr>
              <p:nvPr>
                <p:custDataLst>
                  <p:tags r:id="rId26"/>
                </p:custDataLst>
              </p:nvPr>
            </p:nvSpPr>
            <p:spPr bwMode="gray">
              <a:xfrm>
                <a:off x="4533" y="189"/>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0" name="Arc 59">
                <a:extLst>
                  <a:ext uri="{FF2B5EF4-FFF2-40B4-BE49-F238E27FC236}">
                    <a16:creationId xmlns:a16="http://schemas.microsoft.com/office/drawing/2014/main" id="{C78E24F2-3D4E-4A63-910E-68BA8A37726B}"/>
                  </a:ext>
                </a:extLst>
              </p:cNvPr>
              <p:cNvSpPr>
                <a:spLocks noChangeAspect="1"/>
              </p:cNvSpPr>
              <p:nvPr>
                <p:custDataLst>
                  <p:tags r:id="rId27"/>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2" name="MoonLegend2">
              <a:extLst>
                <a:ext uri="{FF2B5EF4-FFF2-40B4-BE49-F238E27FC236}">
                  <a16:creationId xmlns:a16="http://schemas.microsoft.com/office/drawing/2014/main" id="{4F057237-2383-47D5-920A-40B2E61A0585}"/>
                </a:ext>
              </a:extLst>
            </p:cNvPr>
            <p:cNvGrpSpPr>
              <a:grpSpLocks noChangeAspect="1"/>
            </p:cNvGrpSpPr>
            <p:nvPr>
              <p:custDataLst>
                <p:tags r:id="rId9"/>
              </p:custDataLst>
            </p:nvPr>
          </p:nvGrpSpPr>
          <p:grpSpPr bwMode="gray">
            <a:xfrm>
              <a:off x="5894005" y="2977103"/>
              <a:ext cx="209550" cy="209551"/>
              <a:chOff x="1694" y="2051"/>
              <a:chExt cx="160" cy="160"/>
            </a:xfrm>
          </p:grpSpPr>
          <p:sp>
            <p:nvSpPr>
              <p:cNvPr id="57" name="Oval 41">
                <a:extLst>
                  <a:ext uri="{FF2B5EF4-FFF2-40B4-BE49-F238E27FC236}">
                    <a16:creationId xmlns:a16="http://schemas.microsoft.com/office/drawing/2014/main" id="{99F17035-2F9A-40DE-BCE8-6B198BF68989}"/>
                  </a:ext>
                </a:extLst>
              </p:cNvPr>
              <p:cNvSpPr>
                <a:spLocks noChangeAspect="1" noChangeArrowheads="1"/>
              </p:cNvSpPr>
              <p:nvPr>
                <p:custDataLst>
                  <p:tags r:id="rId24"/>
                </p:custDataLst>
              </p:nvPr>
            </p:nvSpPr>
            <p:spPr bwMode="gray">
              <a:xfrm>
                <a:off x="1694" y="2051"/>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8" name="Arc 42">
                <a:extLst>
                  <a:ext uri="{FF2B5EF4-FFF2-40B4-BE49-F238E27FC236}">
                    <a16:creationId xmlns:a16="http://schemas.microsoft.com/office/drawing/2014/main" id="{3DA859E5-5A95-42F9-9AA2-9BEC934DE355}"/>
                  </a:ext>
                </a:extLst>
              </p:cNvPr>
              <p:cNvSpPr>
                <a:spLocks noChangeAspect="1"/>
              </p:cNvSpPr>
              <p:nvPr>
                <p:custDataLst>
                  <p:tags r:id="rId25"/>
                </p:custDataLst>
              </p:nvPr>
            </p:nvSpPr>
            <p:spPr bwMode="gray">
              <a:xfrm>
                <a:off x="1694" y="2051"/>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3" name="MoonLegend4">
              <a:extLst>
                <a:ext uri="{FF2B5EF4-FFF2-40B4-BE49-F238E27FC236}">
                  <a16:creationId xmlns:a16="http://schemas.microsoft.com/office/drawing/2014/main" id="{8E59139F-647D-4BF1-8AC9-9403D5279252}"/>
                </a:ext>
              </a:extLst>
            </p:cNvPr>
            <p:cNvGrpSpPr>
              <a:grpSpLocks noChangeAspect="1"/>
            </p:cNvGrpSpPr>
            <p:nvPr>
              <p:custDataLst>
                <p:tags r:id="rId10"/>
              </p:custDataLst>
            </p:nvPr>
          </p:nvGrpSpPr>
          <p:grpSpPr bwMode="gray">
            <a:xfrm>
              <a:off x="5894005" y="3524395"/>
              <a:ext cx="209550" cy="209551"/>
              <a:chOff x="4495" y="1204"/>
              <a:chExt cx="160" cy="160"/>
            </a:xfrm>
          </p:grpSpPr>
          <p:sp>
            <p:nvSpPr>
              <p:cNvPr id="55" name="Oval 47">
                <a:extLst>
                  <a:ext uri="{FF2B5EF4-FFF2-40B4-BE49-F238E27FC236}">
                    <a16:creationId xmlns:a16="http://schemas.microsoft.com/office/drawing/2014/main" id="{0AF410E8-47A6-4D5E-893D-F5B90C7DD5D4}"/>
                  </a:ext>
                </a:extLst>
              </p:cNvPr>
              <p:cNvSpPr>
                <a:spLocks noChangeAspect="1" noChangeArrowheads="1"/>
              </p:cNvSpPr>
              <p:nvPr>
                <p:custDataLst>
                  <p:tags r:id="rId22"/>
                </p:custDataLst>
              </p:nvPr>
            </p:nvSpPr>
            <p:spPr bwMode="gray">
              <a:xfrm>
                <a:off x="4495" y="120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6" name="Arc 48">
                <a:extLst>
                  <a:ext uri="{FF2B5EF4-FFF2-40B4-BE49-F238E27FC236}">
                    <a16:creationId xmlns:a16="http://schemas.microsoft.com/office/drawing/2014/main" id="{D1CD27D6-1E7B-4B79-828D-9E47FB2873C4}"/>
                  </a:ext>
                </a:extLst>
              </p:cNvPr>
              <p:cNvSpPr>
                <a:spLocks noChangeAspect="1"/>
              </p:cNvSpPr>
              <p:nvPr>
                <p:custDataLst>
                  <p:tags r:id="rId23"/>
                </p:custDataLst>
              </p:nvPr>
            </p:nvSpPr>
            <p:spPr bwMode="gray">
              <a:xfrm>
                <a:off x="4495" y="1204"/>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4" name="MoonLegend5">
              <a:extLst>
                <a:ext uri="{FF2B5EF4-FFF2-40B4-BE49-F238E27FC236}">
                  <a16:creationId xmlns:a16="http://schemas.microsoft.com/office/drawing/2014/main" id="{32CE8755-B82F-4765-B7D4-05F5E2BAF1D3}"/>
                </a:ext>
              </a:extLst>
            </p:cNvPr>
            <p:cNvGrpSpPr>
              <a:grpSpLocks noChangeAspect="1"/>
            </p:cNvGrpSpPr>
            <p:nvPr>
              <p:custDataLst>
                <p:tags r:id="rId11"/>
              </p:custDataLst>
            </p:nvPr>
          </p:nvGrpSpPr>
          <p:grpSpPr bwMode="gray">
            <a:xfrm>
              <a:off x="5894005" y="3799629"/>
              <a:ext cx="209550" cy="209551"/>
              <a:chOff x="4495" y="1447"/>
              <a:chExt cx="160" cy="160"/>
            </a:xfrm>
          </p:grpSpPr>
          <p:sp>
            <p:nvSpPr>
              <p:cNvPr id="53" name="Oval 50">
                <a:extLst>
                  <a:ext uri="{FF2B5EF4-FFF2-40B4-BE49-F238E27FC236}">
                    <a16:creationId xmlns:a16="http://schemas.microsoft.com/office/drawing/2014/main" id="{64E30B6B-3348-4938-9CFE-31C6F826919F}"/>
                  </a:ext>
                </a:extLst>
              </p:cNvPr>
              <p:cNvSpPr>
                <a:spLocks noChangeAspect="1" noChangeArrowheads="1"/>
              </p:cNvSpPr>
              <p:nvPr>
                <p:custDataLst>
                  <p:tags r:id="rId20"/>
                </p:custDataLst>
              </p:nvPr>
            </p:nvSpPr>
            <p:spPr bwMode="gray">
              <a:xfrm>
                <a:off x="4495" y="1447"/>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4" name="Oval 51">
                <a:extLst>
                  <a:ext uri="{FF2B5EF4-FFF2-40B4-BE49-F238E27FC236}">
                    <a16:creationId xmlns:a16="http://schemas.microsoft.com/office/drawing/2014/main" id="{1D5CBCB1-AA55-4416-8252-8CAFE4EAD045}"/>
                  </a:ext>
                </a:extLst>
              </p:cNvPr>
              <p:cNvSpPr>
                <a:spLocks noChangeAspect="1" noChangeArrowheads="1"/>
              </p:cNvSpPr>
              <p:nvPr>
                <p:custDataLst>
                  <p:tags r:id="rId21"/>
                </p:custDataLst>
              </p:nvPr>
            </p:nvSpPr>
            <p:spPr bwMode="gray">
              <a:xfrm>
                <a:off x="4495" y="1447"/>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5" name="MoonLegend3">
              <a:extLst>
                <a:ext uri="{FF2B5EF4-FFF2-40B4-BE49-F238E27FC236}">
                  <a16:creationId xmlns:a16="http://schemas.microsoft.com/office/drawing/2014/main" id="{D35DAD38-AC87-4B86-BC5D-06B5CDD7FD7E}"/>
                </a:ext>
              </a:extLst>
            </p:cNvPr>
            <p:cNvGrpSpPr>
              <a:grpSpLocks noChangeAspect="1"/>
            </p:cNvGrpSpPr>
            <p:nvPr>
              <p:custDataLst>
                <p:tags r:id="rId12"/>
              </p:custDataLst>
            </p:nvPr>
          </p:nvGrpSpPr>
          <p:grpSpPr bwMode="gray">
            <a:xfrm>
              <a:off x="5894005" y="3251543"/>
              <a:ext cx="209550" cy="209551"/>
              <a:chOff x="4495" y="1205"/>
              <a:chExt cx="160" cy="160"/>
            </a:xfrm>
          </p:grpSpPr>
          <p:sp>
            <p:nvSpPr>
              <p:cNvPr id="51" name="Oval 47">
                <a:extLst>
                  <a:ext uri="{FF2B5EF4-FFF2-40B4-BE49-F238E27FC236}">
                    <a16:creationId xmlns:a16="http://schemas.microsoft.com/office/drawing/2014/main" id="{471F5580-2914-4B84-9ECF-147E164CD171}"/>
                  </a:ext>
                </a:extLst>
              </p:cNvPr>
              <p:cNvSpPr>
                <a:spLocks noChangeAspect="1" noChangeArrowheads="1"/>
              </p:cNvSpPr>
              <p:nvPr>
                <p:custDataLst>
                  <p:tags r:id="rId18"/>
                </p:custDataLst>
              </p:nvPr>
            </p:nvSpPr>
            <p:spPr bwMode="gray">
              <a:xfrm>
                <a:off x="4495" y="120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 name="Arc 48">
                <a:extLst>
                  <a:ext uri="{FF2B5EF4-FFF2-40B4-BE49-F238E27FC236}">
                    <a16:creationId xmlns:a16="http://schemas.microsoft.com/office/drawing/2014/main" id="{943C9AA2-2D15-4342-B4C5-20E2CC6B306D}"/>
                  </a:ext>
                </a:extLst>
              </p:cNvPr>
              <p:cNvSpPr>
                <a:spLocks noChangeAspect="1"/>
              </p:cNvSpPr>
              <p:nvPr>
                <p:custDataLst>
                  <p:tags r:id="rId19"/>
                </p:custDataLst>
              </p:nvPr>
            </p:nvSpPr>
            <p:spPr bwMode="gray">
              <a:xfrm>
                <a:off x="4495" y="120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46" name="Legend1">
              <a:extLst>
                <a:ext uri="{FF2B5EF4-FFF2-40B4-BE49-F238E27FC236}">
                  <a16:creationId xmlns:a16="http://schemas.microsoft.com/office/drawing/2014/main" id="{6EA54B09-41B6-48BB-A955-90193D492328}"/>
                </a:ext>
              </a:extLst>
            </p:cNvPr>
            <p:cNvSpPr>
              <a:spLocks noChangeArrowheads="1"/>
            </p:cNvSpPr>
            <p:nvPr>
              <p:custDataLst>
                <p:tags r:id="rId13"/>
              </p:custDataLst>
            </p:nvPr>
          </p:nvSpPr>
          <p:spPr bwMode="gray">
            <a:xfrm>
              <a:off x="6214680" y="2696542"/>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7" name="Legend2">
              <a:extLst>
                <a:ext uri="{FF2B5EF4-FFF2-40B4-BE49-F238E27FC236}">
                  <a16:creationId xmlns:a16="http://schemas.microsoft.com/office/drawing/2014/main" id="{0AC1EE43-A017-4700-AF61-830731F30FE4}"/>
                </a:ext>
              </a:extLst>
            </p:cNvPr>
            <p:cNvSpPr>
              <a:spLocks noChangeArrowheads="1"/>
            </p:cNvSpPr>
            <p:nvPr>
              <p:custDataLst>
                <p:tags r:id="rId14"/>
              </p:custDataLst>
            </p:nvPr>
          </p:nvSpPr>
          <p:spPr bwMode="gray">
            <a:xfrm>
              <a:off x="6214680" y="2974156"/>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8" name="Legend3">
              <a:extLst>
                <a:ext uri="{FF2B5EF4-FFF2-40B4-BE49-F238E27FC236}">
                  <a16:creationId xmlns:a16="http://schemas.microsoft.com/office/drawing/2014/main" id="{2A6D11A2-9703-426A-86CA-4962B3EE0CCC}"/>
                </a:ext>
              </a:extLst>
            </p:cNvPr>
            <p:cNvSpPr>
              <a:spLocks noChangeArrowheads="1"/>
            </p:cNvSpPr>
            <p:nvPr>
              <p:custDataLst>
                <p:tags r:id="rId15"/>
              </p:custDataLst>
            </p:nvPr>
          </p:nvSpPr>
          <p:spPr bwMode="gray">
            <a:xfrm>
              <a:off x="6214680" y="3248596"/>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9" name="Legend4">
              <a:extLst>
                <a:ext uri="{FF2B5EF4-FFF2-40B4-BE49-F238E27FC236}">
                  <a16:creationId xmlns:a16="http://schemas.microsoft.com/office/drawing/2014/main" id="{3EA4E7B0-EFCC-4F9F-913E-143E08E90800}"/>
                </a:ext>
              </a:extLst>
            </p:cNvPr>
            <p:cNvSpPr>
              <a:spLocks noChangeArrowheads="1"/>
            </p:cNvSpPr>
            <p:nvPr>
              <p:custDataLst>
                <p:tags r:id="rId16"/>
              </p:custDataLst>
            </p:nvPr>
          </p:nvSpPr>
          <p:spPr bwMode="gray">
            <a:xfrm>
              <a:off x="6214680" y="3521448"/>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50" name="Legend5">
              <a:extLst>
                <a:ext uri="{FF2B5EF4-FFF2-40B4-BE49-F238E27FC236}">
                  <a16:creationId xmlns:a16="http://schemas.microsoft.com/office/drawing/2014/main" id="{20FC0E8B-0D7F-4303-9FE5-44FA02D35FD0}"/>
                </a:ext>
              </a:extLst>
            </p:cNvPr>
            <p:cNvSpPr>
              <a:spLocks noChangeArrowheads="1"/>
            </p:cNvSpPr>
            <p:nvPr>
              <p:custDataLst>
                <p:tags r:id="rId17"/>
              </p:custDataLst>
            </p:nvPr>
          </p:nvSpPr>
          <p:spPr bwMode="gray">
            <a:xfrm>
              <a:off x="6214680" y="3796682"/>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63" name="sticker" hidden="1">
            <a:extLst>
              <a:ext uri="{FF2B5EF4-FFF2-40B4-BE49-F238E27FC236}">
                <a16:creationId xmlns:a16="http://schemas.microsoft.com/office/drawing/2014/main" id="{025597A3-7585-4D09-8EDC-160D256F7168}"/>
              </a:ext>
            </a:extLst>
          </p:cNvPr>
          <p:cNvGrpSpPr/>
          <p:nvPr/>
        </p:nvGrpSpPr>
        <p:grpSpPr>
          <a:xfrm>
            <a:off x="9303782" y="2147"/>
            <a:ext cx="2360072" cy="148374"/>
            <a:chOff x="6931568" y="285750"/>
            <a:chExt cx="1806034" cy="151387"/>
          </a:xfrm>
        </p:grpSpPr>
        <p:sp>
          <p:nvSpPr>
            <p:cNvPr id="64" name="StickerRectangle">
              <a:extLst>
                <a:ext uri="{FF2B5EF4-FFF2-40B4-BE49-F238E27FC236}">
                  <a16:creationId xmlns:a16="http://schemas.microsoft.com/office/drawing/2014/main" id="{9DE3FA71-0B83-495C-9250-C7F0CEDD22A5}"/>
                </a:ext>
              </a:extLst>
            </p:cNvPr>
            <p:cNvSpPr>
              <a:spLocks noChangeArrowheads="1"/>
            </p:cNvSpPr>
            <p:nvPr/>
          </p:nvSpPr>
          <p:spPr bwMode="gray">
            <a:xfrm>
              <a:off x="6931570" y="285750"/>
              <a:ext cx="1806032" cy="15138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877443" eaLnBrk="1" fontAlgn="auto" latinLnBrk="0" hangingPunct="1">
                <a:lnSpc>
                  <a:spcPct val="100000"/>
                </a:lnSpc>
                <a:spcBef>
                  <a:spcPts val="0"/>
                </a:spcBef>
                <a:spcAft>
                  <a:spcPts val="0"/>
                </a:spcAft>
                <a:buClr>
                  <a:srgbClr val="002960"/>
                </a:buClr>
                <a:buSzTx/>
                <a:buFontTx/>
                <a:buNone/>
                <a:tabLst/>
                <a:defRPr/>
              </a:pPr>
              <a:r>
                <a:rPr kumimoji="0" lang="en-US" sz="784"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Calibri" panose="020F0502020204030204" pitchFamily="34" charset="0"/>
                </a:rPr>
                <a:t>PRELIMINARY DRAFT </a:t>
              </a:r>
              <a:r>
                <a:rPr kumimoji="0" lang="en-US" sz="784" b="0" i="0" u="none" strike="noStrike" kern="0" cap="none" spc="0" normalizeH="0" baseline="0" noProof="0" dirty="0">
                  <a:ln>
                    <a:noFill/>
                  </a:ln>
                  <a:solidFill>
                    <a:srgbClr val="808080"/>
                  </a:solidFill>
                  <a:effectLst/>
                  <a:uLnTx/>
                  <a:uFillTx/>
                  <a:latin typeface="Calibri" panose="020F0502020204030204" pitchFamily="34" charset="0"/>
                  <a:cs typeface="Calibri" panose="020F0502020204030204" pitchFamily="34" charset="0"/>
                  <a:sym typeface="Calibri" panose="020F0502020204030204" pitchFamily="34" charset="0"/>
                </a:rPr>
                <a:t>- PROPRIETARY AND CONFIDENTIAL</a:t>
              </a:r>
            </a:p>
          </p:txBody>
        </p:sp>
        <p:cxnSp>
          <p:nvCxnSpPr>
            <p:cNvPr id="65" name="AutoShape 31">
              <a:extLst>
                <a:ext uri="{FF2B5EF4-FFF2-40B4-BE49-F238E27FC236}">
                  <a16:creationId xmlns:a16="http://schemas.microsoft.com/office/drawing/2014/main" id="{F7DA9444-9651-4951-8191-645A566A14FD}"/>
                </a:ext>
              </a:extLst>
            </p:cNvPr>
            <p:cNvCxnSpPr>
              <a:cxnSpLocks noChangeShapeType="1"/>
              <a:stCxn id="64" idx="2"/>
              <a:endCxn id="64" idx="4"/>
            </p:cNvCxnSpPr>
            <p:nvPr/>
          </p:nvCxnSpPr>
          <p:spPr bwMode="gray">
            <a:xfrm>
              <a:off x="6931568" y="285750"/>
              <a:ext cx="0" cy="15138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66" name="AutoShape 32">
              <a:extLst>
                <a:ext uri="{FF2B5EF4-FFF2-40B4-BE49-F238E27FC236}">
                  <a16:creationId xmlns:a16="http://schemas.microsoft.com/office/drawing/2014/main" id="{752022F4-854D-460A-BF46-8564800FD14B}"/>
                </a:ext>
              </a:extLst>
            </p:cNvPr>
            <p:cNvCxnSpPr>
              <a:cxnSpLocks noChangeShapeType="1"/>
              <a:stCxn id="64" idx="4"/>
              <a:endCxn id="64" idx="6"/>
            </p:cNvCxnSpPr>
            <p:nvPr/>
          </p:nvCxnSpPr>
          <p:spPr bwMode="gray">
            <a:xfrm>
              <a:off x="6931568" y="437137"/>
              <a:ext cx="1806032"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2" name="Slide Number">
            <a:extLst>
              <a:ext uri="{FF2B5EF4-FFF2-40B4-BE49-F238E27FC236}">
                <a16:creationId xmlns:a16="http://schemas.microsoft.com/office/drawing/2014/main" id="{5920B626-7C41-418D-ABDE-078F314165A9}"/>
              </a:ext>
            </a:extLst>
          </p:cNvPr>
          <p:cNvSpPr txBox="1">
            <a:spLocks/>
          </p:cNvSpPr>
          <p:nvPr/>
        </p:nvSpPr>
        <p:spPr bwMode="auto">
          <a:xfrm>
            <a:off x="11533630" y="6509491"/>
            <a:ext cx="117020" cy="12067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784" baseline="0" smtClean="0">
                <a:solidFill>
                  <a:srgbClr val="808080"/>
                </a:solidFill>
                <a:latin typeface="Calibri" panose="020F0502020204030204" pitchFamily="34" charset="0"/>
                <a:cs typeface="Calibri" panose="020F0502020204030204" pitchFamily="34" charset="0"/>
                <a:sym typeface="Calibri" panose="020F0502020204030204" pitchFamily="34" charset="0"/>
              </a:rPr>
              <a:pPr algn="r"/>
              <a:t>‹#›</a:t>
            </a:fld>
            <a:endParaRPr lang="en-US" sz="784" baseline="0" dirty="0">
              <a:solidFill>
                <a:srgbClr val="808080"/>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597626789"/>
      </p:ext>
    </p:extLst>
  </p:cSld>
  <p:clrMap bg1="lt1" tx1="dk1" bg2="lt2" tx2="dk2" accent1="accent1" accent2="accent2" accent3="accent3" accent4="accent4" accent5="accent5" accent6="accent6" hlink="hlink" folHlink="folHlink"/>
  <p:sldLayoutIdLst>
    <p:sldLayoutId id="2147483709" r:id="rId1"/>
    <p:sldLayoutId id="2147483746" r:id="rId2"/>
    <p:sldLayoutId id="2147483747" r:id="rId3"/>
    <p:sldLayoutId id="2147483756" r:id="rId4"/>
  </p:sldLayoutIdLst>
  <p:txStyles>
    <p:titleStyle>
      <a:lvl1pPr algn="l" defTabSz="877443" rtl="0" eaLnBrk="1" fontAlgn="base" hangingPunct="1">
        <a:spcBef>
          <a:spcPct val="0"/>
        </a:spcBef>
        <a:spcAft>
          <a:spcPct val="0"/>
        </a:spcAft>
        <a:tabLst>
          <a:tab pos="264478" algn="l"/>
        </a:tabLst>
        <a:defRPr sz="2000" b="1" baseline="0">
          <a:solidFill>
            <a:schemeClr val="tx2"/>
          </a:solidFill>
          <a:latin typeface="Calibri" panose="020F0502020204030204" pitchFamily="34" charset="0"/>
          <a:ea typeface="+mj-ea"/>
          <a:cs typeface="Calibri" panose="020F0502020204030204" pitchFamily="34" charset="0"/>
          <a:sym typeface="Calibri" panose="020F0502020204030204" pitchFamily="34" charset="0"/>
        </a:defRPr>
      </a:lvl1pPr>
      <a:lvl2pPr algn="l" defTabSz="877443" rtl="0" eaLnBrk="1" fontAlgn="base" hangingPunct="1">
        <a:spcBef>
          <a:spcPct val="0"/>
        </a:spcBef>
        <a:spcAft>
          <a:spcPct val="0"/>
        </a:spcAft>
        <a:defRPr sz="1862" b="1">
          <a:solidFill>
            <a:schemeClr val="tx2"/>
          </a:solidFill>
          <a:latin typeface="Arial" charset="0"/>
        </a:defRPr>
      </a:lvl2pPr>
      <a:lvl3pPr algn="l" defTabSz="877443" rtl="0" eaLnBrk="1" fontAlgn="base" hangingPunct="1">
        <a:spcBef>
          <a:spcPct val="0"/>
        </a:spcBef>
        <a:spcAft>
          <a:spcPct val="0"/>
        </a:spcAft>
        <a:defRPr sz="1862" b="1">
          <a:solidFill>
            <a:schemeClr val="tx2"/>
          </a:solidFill>
          <a:latin typeface="Arial" charset="0"/>
        </a:defRPr>
      </a:lvl3pPr>
      <a:lvl4pPr algn="l" defTabSz="877443" rtl="0" eaLnBrk="1" fontAlgn="base" hangingPunct="1">
        <a:spcBef>
          <a:spcPct val="0"/>
        </a:spcBef>
        <a:spcAft>
          <a:spcPct val="0"/>
        </a:spcAft>
        <a:defRPr sz="1862" b="1">
          <a:solidFill>
            <a:schemeClr val="tx2"/>
          </a:solidFill>
          <a:latin typeface="Arial" charset="0"/>
        </a:defRPr>
      </a:lvl4pPr>
      <a:lvl5pPr algn="l" defTabSz="877443" rtl="0" eaLnBrk="1" fontAlgn="base" hangingPunct="1">
        <a:spcBef>
          <a:spcPct val="0"/>
        </a:spcBef>
        <a:spcAft>
          <a:spcPct val="0"/>
        </a:spcAft>
        <a:defRPr sz="1862" b="1">
          <a:solidFill>
            <a:schemeClr val="tx2"/>
          </a:solidFill>
          <a:latin typeface="Arial" charset="0"/>
        </a:defRPr>
      </a:lvl5pPr>
      <a:lvl6pPr marL="448056" algn="l" defTabSz="877443" rtl="0" eaLnBrk="1" fontAlgn="base" hangingPunct="1">
        <a:spcBef>
          <a:spcPct val="0"/>
        </a:spcBef>
        <a:spcAft>
          <a:spcPct val="0"/>
        </a:spcAft>
        <a:defRPr sz="1862" b="1">
          <a:solidFill>
            <a:schemeClr val="tx2"/>
          </a:solidFill>
          <a:latin typeface="Arial" charset="0"/>
        </a:defRPr>
      </a:lvl6pPr>
      <a:lvl7pPr marL="896112" algn="l" defTabSz="877443" rtl="0" eaLnBrk="1" fontAlgn="base" hangingPunct="1">
        <a:spcBef>
          <a:spcPct val="0"/>
        </a:spcBef>
        <a:spcAft>
          <a:spcPct val="0"/>
        </a:spcAft>
        <a:defRPr sz="1862" b="1">
          <a:solidFill>
            <a:schemeClr val="tx2"/>
          </a:solidFill>
          <a:latin typeface="Arial" charset="0"/>
        </a:defRPr>
      </a:lvl7pPr>
      <a:lvl8pPr marL="1344168" algn="l" defTabSz="877443" rtl="0" eaLnBrk="1" fontAlgn="base" hangingPunct="1">
        <a:spcBef>
          <a:spcPct val="0"/>
        </a:spcBef>
        <a:spcAft>
          <a:spcPct val="0"/>
        </a:spcAft>
        <a:defRPr sz="1862" b="1">
          <a:solidFill>
            <a:schemeClr val="tx2"/>
          </a:solidFill>
          <a:latin typeface="Arial" charset="0"/>
        </a:defRPr>
      </a:lvl8pPr>
      <a:lvl9pPr marL="1792224" algn="l" defTabSz="877443" rtl="0" eaLnBrk="1" fontAlgn="base" hangingPunct="1">
        <a:spcBef>
          <a:spcPct val="0"/>
        </a:spcBef>
        <a:spcAft>
          <a:spcPct val="0"/>
        </a:spcAft>
        <a:defRPr sz="1862" b="1">
          <a:solidFill>
            <a:schemeClr val="tx2"/>
          </a:solidFill>
          <a:latin typeface="Arial" charset="0"/>
        </a:defRPr>
      </a:lvl9pPr>
    </p:titleStyle>
    <p:bodyStyle>
      <a:lvl1pPr marL="0" indent="0" algn="l" defTabSz="877443" rtl="0" eaLnBrk="1" fontAlgn="base" hangingPunct="1">
        <a:spcBef>
          <a:spcPct val="0"/>
        </a:spcBef>
        <a:spcAft>
          <a:spcPct val="0"/>
        </a:spcAft>
        <a:buClr>
          <a:schemeClr val="tx2"/>
        </a:buClr>
        <a:buSzPct val="100000"/>
        <a:defRPr sz="1400" baseline="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1pPr>
      <a:lvl2pPr marL="189802" indent="-188246" algn="l" defTabSz="877443" rtl="0" eaLnBrk="1" fontAlgn="base" hangingPunct="1">
        <a:spcBef>
          <a:spcPct val="0"/>
        </a:spcBef>
        <a:spcAft>
          <a:spcPct val="0"/>
        </a:spcAft>
        <a:buClr>
          <a:schemeClr val="tx2"/>
        </a:buClr>
        <a:buSzPct val="125000"/>
        <a:buFont typeface="Arial" charset="0"/>
        <a:buChar char="▪"/>
        <a:defRPr sz="1400" baseline="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448056" indent="-256699" algn="l" defTabSz="877443" rtl="0" eaLnBrk="1" fontAlgn="base" hangingPunct="1">
        <a:spcBef>
          <a:spcPct val="0"/>
        </a:spcBef>
        <a:spcAft>
          <a:spcPct val="0"/>
        </a:spcAft>
        <a:buClr>
          <a:schemeClr val="tx2"/>
        </a:buClr>
        <a:buSzPct val="120000"/>
        <a:buFont typeface="Arial" charset="0"/>
        <a:buChar char="–"/>
        <a:defRPr sz="1400" baseline="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602076" indent="-152464" algn="l" defTabSz="877443" rtl="0" eaLnBrk="1" fontAlgn="base" hangingPunct="1">
        <a:spcBef>
          <a:spcPct val="0"/>
        </a:spcBef>
        <a:spcAft>
          <a:spcPct val="0"/>
        </a:spcAft>
        <a:buClr>
          <a:schemeClr val="tx2"/>
        </a:buClr>
        <a:buSzPct val="120000"/>
        <a:buFont typeface="Arial" charset="0"/>
        <a:buChar char="▫"/>
        <a:defRPr sz="1400" baseline="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734812" indent="-127572" algn="l" defTabSz="877443" rtl="0" eaLnBrk="1" fontAlgn="base" hangingPunct="1">
        <a:spcBef>
          <a:spcPct val="0"/>
        </a:spcBef>
        <a:spcAft>
          <a:spcPct val="0"/>
        </a:spcAft>
        <a:buClr>
          <a:schemeClr val="tx2"/>
        </a:buClr>
        <a:buSzPct val="89000"/>
        <a:buFont typeface="Arial" charset="0"/>
        <a:buChar char="-"/>
        <a:defRPr sz="1400" baseline="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734812" indent="-127572" algn="l" defTabSz="877443"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6pPr>
      <a:lvl7pPr marL="734812" indent="-127572" algn="l" defTabSz="877443"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7pPr>
      <a:lvl8pPr marL="734812" indent="-127572" algn="l" defTabSz="877443"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8pPr>
      <a:lvl9pPr marL="734812" indent="-127572" algn="l" defTabSz="877443"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9pPr>
    </p:bodyStyle>
    <p:otherStyle>
      <a:defPPr>
        <a:defRPr lang="en-US"/>
      </a:defPPr>
      <a:lvl1pPr marL="0" algn="l" defTabSz="896112" rtl="0" eaLnBrk="1" latinLnBrk="0" hangingPunct="1">
        <a:defRPr sz="1764" kern="1200">
          <a:solidFill>
            <a:schemeClr val="tx1"/>
          </a:solidFill>
          <a:latin typeface="+mn-lt"/>
          <a:ea typeface="+mn-ea"/>
          <a:cs typeface="+mn-cs"/>
        </a:defRPr>
      </a:lvl1pPr>
      <a:lvl2pPr marL="448056" algn="l" defTabSz="896112" rtl="0" eaLnBrk="1" latinLnBrk="0" hangingPunct="1">
        <a:defRPr sz="1764" kern="1200">
          <a:solidFill>
            <a:schemeClr val="tx1"/>
          </a:solidFill>
          <a:latin typeface="+mn-lt"/>
          <a:ea typeface="+mn-ea"/>
          <a:cs typeface="+mn-cs"/>
        </a:defRPr>
      </a:lvl2pPr>
      <a:lvl3pPr marL="896112" algn="l" defTabSz="896112" rtl="0" eaLnBrk="1" latinLnBrk="0" hangingPunct="1">
        <a:defRPr sz="1764" kern="1200">
          <a:solidFill>
            <a:schemeClr val="tx1"/>
          </a:solidFill>
          <a:latin typeface="+mn-lt"/>
          <a:ea typeface="+mn-ea"/>
          <a:cs typeface="+mn-cs"/>
        </a:defRPr>
      </a:lvl3pPr>
      <a:lvl4pPr marL="1344168" algn="l" defTabSz="896112" rtl="0" eaLnBrk="1" latinLnBrk="0" hangingPunct="1">
        <a:defRPr sz="1764" kern="1200">
          <a:solidFill>
            <a:schemeClr val="tx1"/>
          </a:solidFill>
          <a:latin typeface="+mn-lt"/>
          <a:ea typeface="+mn-ea"/>
          <a:cs typeface="+mn-cs"/>
        </a:defRPr>
      </a:lvl4pPr>
      <a:lvl5pPr marL="1792224" algn="l" defTabSz="896112" rtl="0" eaLnBrk="1" latinLnBrk="0" hangingPunct="1">
        <a:defRPr sz="1764" kern="1200">
          <a:solidFill>
            <a:schemeClr val="tx1"/>
          </a:solidFill>
          <a:latin typeface="+mn-lt"/>
          <a:ea typeface="+mn-ea"/>
          <a:cs typeface="+mn-cs"/>
        </a:defRPr>
      </a:lvl5pPr>
      <a:lvl6pPr marL="2240280" algn="l" defTabSz="896112" rtl="0" eaLnBrk="1" latinLnBrk="0" hangingPunct="1">
        <a:defRPr sz="1764" kern="1200">
          <a:solidFill>
            <a:schemeClr val="tx1"/>
          </a:solidFill>
          <a:latin typeface="+mn-lt"/>
          <a:ea typeface="+mn-ea"/>
          <a:cs typeface="+mn-cs"/>
        </a:defRPr>
      </a:lvl6pPr>
      <a:lvl7pPr marL="2688336" algn="l" defTabSz="896112" rtl="0" eaLnBrk="1" latinLnBrk="0" hangingPunct="1">
        <a:defRPr sz="1764" kern="1200">
          <a:solidFill>
            <a:schemeClr val="tx1"/>
          </a:solidFill>
          <a:latin typeface="+mn-lt"/>
          <a:ea typeface="+mn-ea"/>
          <a:cs typeface="+mn-cs"/>
        </a:defRPr>
      </a:lvl7pPr>
      <a:lvl8pPr marL="3136392" algn="l" defTabSz="896112" rtl="0" eaLnBrk="1" latinLnBrk="0" hangingPunct="1">
        <a:defRPr sz="1764" kern="1200">
          <a:solidFill>
            <a:schemeClr val="tx1"/>
          </a:solidFill>
          <a:latin typeface="+mn-lt"/>
          <a:ea typeface="+mn-ea"/>
          <a:cs typeface="+mn-cs"/>
        </a:defRPr>
      </a:lvl8pPr>
      <a:lvl9pPr marL="3584448" algn="l" defTabSz="896112"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nvPr>
        </p:nvGraphicFramePr>
        <p:xfrm>
          <a:off x="0" y="0"/>
          <a:ext cx="211676" cy="158750"/>
        </p:xfrm>
        <a:graphic>
          <a:graphicData uri="http://schemas.openxmlformats.org/presentationml/2006/ole">
            <mc:AlternateContent xmlns:mc="http://schemas.openxmlformats.org/markup-compatibility/2006">
              <mc:Choice xmlns:v="urn:schemas-microsoft-com:vml" Requires="v">
                <p:oleObj spid="_x0000_s8249" name="think-cell Slide" r:id="rId35" imgW="270" imgH="270" progId="TCLayout.ActiveDocument.1">
                  <p:embed/>
                </p:oleObj>
              </mc:Choice>
              <mc:Fallback>
                <p:oleObj name="think-cell Slide" r:id="rId35" imgW="270" imgH="270" progId="TCLayout.ActiveDocument.1">
                  <p:embed/>
                  <p:pic>
                    <p:nvPicPr>
                      <p:cNvPr id="2" name="Object 1" hidden="1"/>
                      <p:cNvPicPr/>
                      <p:nvPr/>
                    </p:nvPicPr>
                    <p:blipFill>
                      <a:blip r:embed="rId36"/>
                      <a:stretch>
                        <a:fillRect/>
                      </a:stretch>
                    </p:blipFill>
                    <p:spPr>
                      <a:xfrm>
                        <a:off x="0" y="0"/>
                        <a:ext cx="211676" cy="158750"/>
                      </a:xfrm>
                      <a:prstGeom prst="rect">
                        <a:avLst/>
                      </a:prstGeom>
                    </p:spPr>
                  </p:pic>
                </p:oleObj>
              </mc:Fallback>
            </mc:AlternateContent>
          </a:graphicData>
        </a:graphic>
      </p:graphicFrame>
      <p:sp>
        <p:nvSpPr>
          <p:cNvPr id="19" name="Title Placeholder 2"/>
          <p:cNvSpPr>
            <a:spLocks noGrp="1" noChangeArrowheads="1"/>
          </p:cNvSpPr>
          <p:nvPr>
            <p:ph type="title"/>
          </p:nvPr>
        </p:nvSpPr>
        <p:spPr bwMode="gray">
          <a:xfrm>
            <a:off x="158760" y="284781"/>
            <a:ext cx="114918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dirty="0"/>
              <a:t>Click to edit Master title style</a:t>
            </a:r>
            <a:endParaRPr lang="en-US" noProof="0" dirty="0"/>
          </a:p>
        </p:txBody>
      </p:sp>
      <p:sp>
        <p:nvSpPr>
          <p:cNvPr id="10" name="1. On-page tracker" hidden="1"/>
          <p:cNvSpPr>
            <a:spLocks noChangeArrowheads="1"/>
          </p:cNvSpPr>
          <p:nvPr/>
        </p:nvSpPr>
        <p:spPr bwMode="gray">
          <a:xfrm>
            <a:off x="204478" y="75764"/>
            <a:ext cx="371897" cy="12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784" cap="all" baseline="0" dirty="0">
                <a:solidFill>
                  <a:schemeClr val="bg1"/>
                </a:solidFill>
                <a:latin typeface="Calibri" panose="020F0502020204030204" pitchFamily="34" charset="0"/>
                <a:ea typeface="+mn-ea"/>
                <a:cs typeface="Calibri" panose="020F0502020204030204" pitchFamily="34" charset="0"/>
                <a:sym typeface="Calibri" panose="020F0502020204030204" pitchFamily="34" charset="0"/>
              </a:rPr>
              <a:t>Tracker</a:t>
            </a:r>
          </a:p>
        </p:txBody>
      </p:sp>
      <p:sp>
        <p:nvSpPr>
          <p:cNvPr id="11" name="3. Unit of measure" hidden="1"/>
          <p:cNvSpPr txBox="1">
            <a:spLocks noChangeArrowheads="1"/>
          </p:cNvSpPr>
          <p:nvPr/>
        </p:nvSpPr>
        <p:spPr bwMode="gray">
          <a:xfrm>
            <a:off x="158760" y="554867"/>
            <a:ext cx="11491891" cy="24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568" baseline="0" dirty="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Unit of measure</a:t>
            </a:r>
          </a:p>
        </p:txBody>
      </p:sp>
      <p:sp>
        <p:nvSpPr>
          <p:cNvPr id="13" name="4. Footnote" hidden="1"/>
          <p:cNvSpPr txBox="1">
            <a:spLocks noChangeArrowheads="1"/>
          </p:cNvSpPr>
          <p:nvPr/>
        </p:nvSpPr>
        <p:spPr bwMode="gray">
          <a:xfrm>
            <a:off x="158759" y="6305946"/>
            <a:ext cx="9625986"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784" baseline="0" dirty="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1 Footnote</a:t>
            </a:r>
          </a:p>
        </p:txBody>
      </p:sp>
      <p:sp>
        <p:nvSpPr>
          <p:cNvPr id="14" name="5. Source" hidden="1"/>
          <p:cNvSpPr>
            <a:spLocks noChangeArrowheads="1"/>
          </p:cNvSpPr>
          <p:nvPr/>
        </p:nvSpPr>
        <p:spPr bwMode="gray">
          <a:xfrm>
            <a:off x="158759" y="6507560"/>
            <a:ext cx="9625986"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p>
            <a:pPr marL="597408" indent="-597408" defTabSz="877443">
              <a:tabLst>
                <a:tab pos="617633" algn="l"/>
              </a:tabLst>
            </a:pPr>
            <a:r>
              <a:rPr lang="en-US" sz="784" baseline="0" dirty="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SOURCE: Source</a:t>
            </a:r>
          </a:p>
        </p:txBody>
      </p:sp>
      <p:sp>
        <p:nvSpPr>
          <p:cNvPr id="3" name="Text Placeholder 2"/>
          <p:cNvSpPr>
            <a:spLocks noGrp="1"/>
          </p:cNvSpPr>
          <p:nvPr>
            <p:ph type="body" idx="1"/>
          </p:nvPr>
        </p:nvSpPr>
        <p:spPr bwMode="gray">
          <a:xfrm>
            <a:off x="2674874" y="2554679"/>
            <a:ext cx="5736421" cy="1107996"/>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p:nvGrpSpPr>
        <p:grpSpPr bwMode="gray">
          <a:xfrm>
            <a:off x="2674873" y="1868990"/>
            <a:ext cx="5685618" cy="500062"/>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568" b="1" baseline="0" dirty="0">
                  <a:solidFill>
                    <a:srgbClr val="000000"/>
                  </a:solidFill>
                  <a:latin typeface="Calibri" panose="020F0502020204030204" pitchFamily="34" charset="0"/>
                  <a:ea typeface="+mn-ea"/>
                  <a:cs typeface="Calibri" panose="020F0502020204030204" pitchFamily="34" charset="0"/>
                  <a:sym typeface="Calibri" panose="020F0502020204030204" pitchFamily="34" charset="0"/>
                </a:rPr>
                <a:t>Title</a:t>
              </a:r>
            </a:p>
            <a:p>
              <a:r>
                <a:rPr lang="en-US" sz="1568" baseline="0" dirty="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Unit of measure</a:t>
              </a:r>
            </a:p>
          </p:txBody>
        </p:sp>
      </p:grpSp>
      <p:grpSp>
        <p:nvGrpSpPr>
          <p:cNvPr id="17" name="Sticker" hidden="1">
            <a:extLst>
              <a:ext uri="{FF2B5EF4-FFF2-40B4-BE49-F238E27FC236}">
                <a16:creationId xmlns:a16="http://schemas.microsoft.com/office/drawing/2014/main" id="{2C790296-416B-4243-BEFE-22AF5A6C2F40}"/>
              </a:ext>
            </a:extLst>
          </p:cNvPr>
          <p:cNvGrpSpPr/>
          <p:nvPr/>
        </p:nvGrpSpPr>
        <p:grpSpPr bwMode="gray">
          <a:xfrm>
            <a:off x="11291118" y="285752"/>
            <a:ext cx="359533" cy="148374"/>
            <a:chOff x="8471146" y="285750"/>
            <a:chExt cx="269638" cy="148374"/>
          </a:xfrm>
        </p:grpSpPr>
        <p:sp>
          <p:nvSpPr>
            <p:cNvPr id="20" name="StickerRectangle">
              <a:extLst>
                <a:ext uri="{FF2B5EF4-FFF2-40B4-BE49-F238E27FC236}">
                  <a16:creationId xmlns:a16="http://schemas.microsoft.com/office/drawing/2014/main" id="{1E5AEE43-9CA1-4C1A-8F9C-707F39AD4261}"/>
                </a:ext>
              </a:extLst>
            </p:cNvPr>
            <p:cNvSpPr>
              <a:spLocks noChangeArrowheads="1"/>
            </p:cNvSpPr>
            <p:nvPr/>
          </p:nvSpPr>
          <p:spPr bwMode="gray">
            <a:xfrm>
              <a:off x="8471155" y="285750"/>
              <a:ext cx="269629" cy="14837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77443">
                <a:buClr>
                  <a:srgbClr val="002960"/>
                </a:buClr>
              </a:pPr>
              <a:r>
                <a:rPr lang="en-US" sz="784" baseline="0" dirty="0">
                  <a:solidFill>
                    <a:schemeClr val="accent6"/>
                  </a:solidFill>
                  <a:latin typeface="Calibri" panose="020F0502020204030204" pitchFamily="34" charset="0"/>
                  <a:ea typeface="+mn-ea"/>
                  <a:cs typeface="Calibri" panose="020F0502020204030204" pitchFamily="34" charset="0"/>
                  <a:sym typeface="Calibri" panose="020F0502020204030204" pitchFamily="34" charset="0"/>
                </a:rPr>
                <a:t>STICKER</a:t>
              </a:r>
            </a:p>
          </p:txBody>
        </p:sp>
        <p:cxnSp>
          <p:nvCxnSpPr>
            <p:cNvPr id="21" name="AutoShape 31">
              <a:extLst>
                <a:ext uri="{FF2B5EF4-FFF2-40B4-BE49-F238E27FC236}">
                  <a16:creationId xmlns:a16="http://schemas.microsoft.com/office/drawing/2014/main" id="{859BCCB4-F132-4E1A-BFA1-FA85C20CEC0A}"/>
                </a:ext>
              </a:extLst>
            </p:cNvPr>
            <p:cNvCxnSpPr>
              <a:cxnSpLocks noChangeShapeType="1"/>
              <a:stCxn id="20" idx="2"/>
              <a:endCxn id="20" idx="4"/>
            </p:cNvCxnSpPr>
            <p:nvPr/>
          </p:nvCxnSpPr>
          <p:spPr bwMode="gray">
            <a:xfrm>
              <a:off x="8471146" y="285750"/>
              <a:ext cx="0" cy="148374"/>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a:extLst>
                <a:ext uri="{FF2B5EF4-FFF2-40B4-BE49-F238E27FC236}">
                  <a16:creationId xmlns:a16="http://schemas.microsoft.com/office/drawing/2014/main" id="{65F249C0-F203-445A-80CB-8D05DC3432CB}"/>
                </a:ext>
              </a:extLst>
            </p:cNvPr>
            <p:cNvCxnSpPr>
              <a:cxnSpLocks noChangeShapeType="1"/>
              <a:stCxn id="20" idx="4"/>
              <a:endCxn id="20" idx="6"/>
            </p:cNvCxnSpPr>
            <p:nvPr/>
          </p:nvCxnSpPr>
          <p:spPr bwMode="gray">
            <a:xfrm>
              <a:off x="8471146" y="434124"/>
              <a:ext cx="269629"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23" name="LegendLines" hidden="1">
            <a:extLst>
              <a:ext uri="{FF2B5EF4-FFF2-40B4-BE49-F238E27FC236}">
                <a16:creationId xmlns:a16="http://schemas.microsoft.com/office/drawing/2014/main" id="{C09CF1AE-18B5-4A05-968F-8E22AD4154C8}"/>
              </a:ext>
            </a:extLst>
          </p:cNvPr>
          <p:cNvGrpSpPr/>
          <p:nvPr/>
        </p:nvGrpSpPr>
        <p:grpSpPr>
          <a:xfrm>
            <a:off x="10058600" y="272355"/>
            <a:ext cx="1267232" cy="757248"/>
            <a:chOff x="7607284" y="279400"/>
            <a:chExt cx="950382" cy="757249"/>
          </a:xfrm>
        </p:grpSpPr>
        <p:sp>
          <p:nvSpPr>
            <p:cNvPr id="25" name="LineLegend1">
              <a:extLst>
                <a:ext uri="{FF2B5EF4-FFF2-40B4-BE49-F238E27FC236}">
                  <a16:creationId xmlns:a16="http://schemas.microsoft.com/office/drawing/2014/main" id="{6E4E729C-CF27-469E-BC29-42E6DDE52CD5}"/>
                </a:ext>
              </a:extLst>
            </p:cNvPr>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6" name="LineLegend2">
              <a:extLst>
                <a:ext uri="{FF2B5EF4-FFF2-40B4-BE49-F238E27FC236}">
                  <a16:creationId xmlns:a16="http://schemas.microsoft.com/office/drawing/2014/main" id="{605547A6-1672-4A2F-A185-7CED9DC77A64}"/>
                </a:ext>
              </a:extLst>
            </p:cNvPr>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7" name="LineLegend3">
              <a:extLst>
                <a:ext uri="{FF2B5EF4-FFF2-40B4-BE49-F238E27FC236}">
                  <a16:creationId xmlns:a16="http://schemas.microsoft.com/office/drawing/2014/main" id="{CB74C4EA-2B84-4C6B-BDFD-3B91B1F4A423}"/>
                </a:ext>
              </a:extLst>
            </p:cNvPr>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8" name="Legend1">
              <a:extLst>
                <a:ext uri="{FF2B5EF4-FFF2-40B4-BE49-F238E27FC236}">
                  <a16:creationId xmlns:a16="http://schemas.microsoft.com/office/drawing/2014/main" id="{4830EF76-F64C-47AA-8C70-B48DB7810355}"/>
                </a:ext>
              </a:extLst>
            </p:cNvPr>
            <p:cNvSpPr>
              <a:spLocks noChangeArrowheads="1"/>
            </p:cNvSpPr>
            <p:nvPr>
              <p:custDataLst>
                <p:tags r:id="rId32"/>
              </p:custDataLst>
            </p:nvPr>
          </p:nvSpPr>
          <p:spPr bwMode="gray">
            <a:xfrm>
              <a:off x="8169259" y="279400"/>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29" name="Legend2">
              <a:extLst>
                <a:ext uri="{FF2B5EF4-FFF2-40B4-BE49-F238E27FC236}">
                  <a16:creationId xmlns:a16="http://schemas.microsoft.com/office/drawing/2014/main" id="{1CC412BD-A418-4880-A312-67FEF6330524}"/>
                </a:ext>
              </a:extLst>
            </p:cNvPr>
            <p:cNvSpPr>
              <a:spLocks noChangeArrowheads="1"/>
            </p:cNvSpPr>
            <p:nvPr>
              <p:custDataLst>
                <p:tags r:id="rId33"/>
              </p:custDataLst>
            </p:nvPr>
          </p:nvSpPr>
          <p:spPr bwMode="gray">
            <a:xfrm>
              <a:off x="8169259" y="546100"/>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0" name="Legend3">
              <a:extLst>
                <a:ext uri="{FF2B5EF4-FFF2-40B4-BE49-F238E27FC236}">
                  <a16:creationId xmlns:a16="http://schemas.microsoft.com/office/drawing/2014/main" id="{2C424360-7EE9-43F1-B3CE-C9E680649FA6}"/>
                </a:ext>
              </a:extLst>
            </p:cNvPr>
            <p:cNvSpPr>
              <a:spLocks noChangeArrowheads="1"/>
            </p:cNvSpPr>
            <p:nvPr>
              <p:custDataLst>
                <p:tags r:id="rId34"/>
              </p:custDataLst>
            </p:nvPr>
          </p:nvSpPr>
          <p:spPr bwMode="gray">
            <a:xfrm>
              <a:off x="8169259" y="825501"/>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31" name="LegendBoxes" hidden="1">
            <a:extLst>
              <a:ext uri="{FF2B5EF4-FFF2-40B4-BE49-F238E27FC236}">
                <a16:creationId xmlns:a16="http://schemas.microsoft.com/office/drawing/2014/main" id="{3152D7CE-B5AF-48C9-8163-3B00CA962908}"/>
              </a:ext>
            </a:extLst>
          </p:cNvPr>
          <p:cNvGrpSpPr/>
          <p:nvPr/>
        </p:nvGrpSpPr>
        <p:grpSpPr>
          <a:xfrm>
            <a:off x="10469255" y="272458"/>
            <a:ext cx="856581" cy="1023948"/>
            <a:chOff x="5894005" y="919828"/>
            <a:chExt cx="642407" cy="1023949"/>
          </a:xfrm>
        </p:grpSpPr>
        <p:sp>
          <p:nvSpPr>
            <p:cNvPr id="32" name="RectangleLegend1">
              <a:extLst>
                <a:ext uri="{FF2B5EF4-FFF2-40B4-BE49-F238E27FC236}">
                  <a16:creationId xmlns:a16="http://schemas.microsoft.com/office/drawing/2014/main" id="{D6B30678-9151-43BF-9B4C-4DB0625A93C9}"/>
                </a:ext>
              </a:extLst>
            </p:cNvPr>
            <p:cNvSpPr>
              <a:spLocks noChangeArrowheads="1"/>
            </p:cNvSpPr>
            <p:nvPr/>
          </p:nvSpPr>
          <p:spPr bwMode="gray">
            <a:xfrm>
              <a:off x="5894005" y="947381"/>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3" name="RectangleLegend2">
              <a:extLst>
                <a:ext uri="{FF2B5EF4-FFF2-40B4-BE49-F238E27FC236}">
                  <a16:creationId xmlns:a16="http://schemas.microsoft.com/office/drawing/2014/main" id="{7DEFBDC2-6FBE-46D6-BB92-FF7131E772FF}"/>
                </a:ext>
              </a:extLst>
            </p:cNvPr>
            <p:cNvSpPr>
              <a:spLocks noChangeArrowheads="1"/>
            </p:cNvSpPr>
            <p:nvPr/>
          </p:nvSpPr>
          <p:spPr bwMode="gray">
            <a:xfrm>
              <a:off x="5894005" y="1217256"/>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4" name="RectangleLegend3">
              <a:extLst>
                <a:ext uri="{FF2B5EF4-FFF2-40B4-BE49-F238E27FC236}">
                  <a16:creationId xmlns:a16="http://schemas.microsoft.com/office/drawing/2014/main" id="{99CEF0ED-629B-4B1B-AA22-FF7E7102512F}"/>
                </a:ext>
              </a:extLst>
            </p:cNvPr>
            <p:cNvSpPr>
              <a:spLocks noChangeArrowheads="1"/>
            </p:cNvSpPr>
            <p:nvPr/>
          </p:nvSpPr>
          <p:spPr bwMode="gray">
            <a:xfrm>
              <a:off x="5894005" y="1488719"/>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5" name="RectangleLegend4">
              <a:extLst>
                <a:ext uri="{FF2B5EF4-FFF2-40B4-BE49-F238E27FC236}">
                  <a16:creationId xmlns:a16="http://schemas.microsoft.com/office/drawing/2014/main" id="{9FC9AE04-ECC5-49AA-83D9-A50F8C3B85D9}"/>
                </a:ext>
              </a:extLst>
            </p:cNvPr>
            <p:cNvSpPr>
              <a:spLocks noChangeArrowheads="1"/>
            </p:cNvSpPr>
            <p:nvPr/>
          </p:nvSpPr>
          <p:spPr bwMode="gray">
            <a:xfrm>
              <a:off x="5894005" y="1760182"/>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6" name="Legend1">
              <a:extLst>
                <a:ext uri="{FF2B5EF4-FFF2-40B4-BE49-F238E27FC236}">
                  <a16:creationId xmlns:a16="http://schemas.microsoft.com/office/drawing/2014/main" id="{20DB3DB5-FE61-4830-A95E-895FE612923E}"/>
                </a:ext>
              </a:extLst>
            </p:cNvPr>
            <p:cNvSpPr>
              <a:spLocks noChangeArrowheads="1"/>
            </p:cNvSpPr>
            <p:nvPr>
              <p:custDataLst>
                <p:tags r:id="rId28"/>
              </p:custDataLst>
            </p:nvPr>
          </p:nvSpPr>
          <p:spPr bwMode="gray">
            <a:xfrm>
              <a:off x="6148005" y="919828"/>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7" name="Legend2">
              <a:extLst>
                <a:ext uri="{FF2B5EF4-FFF2-40B4-BE49-F238E27FC236}">
                  <a16:creationId xmlns:a16="http://schemas.microsoft.com/office/drawing/2014/main" id="{6BA38D5C-4662-40A1-80D4-59218788CCA4}"/>
                </a:ext>
              </a:extLst>
            </p:cNvPr>
            <p:cNvSpPr>
              <a:spLocks noChangeArrowheads="1"/>
            </p:cNvSpPr>
            <p:nvPr>
              <p:custDataLst>
                <p:tags r:id="rId29"/>
              </p:custDataLst>
            </p:nvPr>
          </p:nvSpPr>
          <p:spPr bwMode="gray">
            <a:xfrm>
              <a:off x="6148005" y="1189703"/>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8" name="Legend3">
              <a:extLst>
                <a:ext uri="{FF2B5EF4-FFF2-40B4-BE49-F238E27FC236}">
                  <a16:creationId xmlns:a16="http://schemas.microsoft.com/office/drawing/2014/main" id="{F6E468B5-FD40-42DE-8D1C-9DF0E4E2D785}"/>
                </a:ext>
              </a:extLst>
            </p:cNvPr>
            <p:cNvSpPr>
              <a:spLocks noChangeArrowheads="1"/>
            </p:cNvSpPr>
            <p:nvPr>
              <p:custDataLst>
                <p:tags r:id="rId30"/>
              </p:custDataLst>
            </p:nvPr>
          </p:nvSpPr>
          <p:spPr bwMode="gray">
            <a:xfrm>
              <a:off x="6148005" y="1461166"/>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39" name="Legend4">
              <a:extLst>
                <a:ext uri="{FF2B5EF4-FFF2-40B4-BE49-F238E27FC236}">
                  <a16:creationId xmlns:a16="http://schemas.microsoft.com/office/drawing/2014/main" id="{30C1A9EE-7EA3-431C-B21C-77604769D975}"/>
                </a:ext>
              </a:extLst>
            </p:cNvPr>
            <p:cNvSpPr>
              <a:spLocks noChangeArrowheads="1"/>
            </p:cNvSpPr>
            <p:nvPr>
              <p:custDataLst>
                <p:tags r:id="rId31"/>
              </p:custDataLst>
            </p:nvPr>
          </p:nvSpPr>
          <p:spPr bwMode="gray">
            <a:xfrm>
              <a:off x="6148005" y="1732629"/>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40" name="LegendMoons" hidden="1">
            <a:extLst>
              <a:ext uri="{FF2B5EF4-FFF2-40B4-BE49-F238E27FC236}">
                <a16:creationId xmlns:a16="http://schemas.microsoft.com/office/drawing/2014/main" id="{7A8C3989-5146-471B-A276-90994769CB0C}"/>
              </a:ext>
            </a:extLst>
          </p:cNvPr>
          <p:cNvGrpSpPr/>
          <p:nvPr/>
        </p:nvGrpSpPr>
        <p:grpSpPr>
          <a:xfrm>
            <a:off x="10380348" y="271953"/>
            <a:ext cx="945485" cy="1314057"/>
            <a:chOff x="5894005" y="2695123"/>
            <a:chExt cx="709082" cy="1314057"/>
          </a:xfrm>
        </p:grpSpPr>
        <p:grpSp>
          <p:nvGrpSpPr>
            <p:cNvPr id="41" name="MoonLegend1">
              <a:extLst>
                <a:ext uri="{FF2B5EF4-FFF2-40B4-BE49-F238E27FC236}">
                  <a16:creationId xmlns:a16="http://schemas.microsoft.com/office/drawing/2014/main" id="{DC55A7B2-C455-418F-BB9F-EE04A7C3CF1C}"/>
                </a:ext>
              </a:extLst>
            </p:cNvPr>
            <p:cNvGrpSpPr>
              <a:grpSpLocks noChangeAspect="1"/>
            </p:cNvGrpSpPr>
            <p:nvPr>
              <p:custDataLst>
                <p:tags r:id="rId8"/>
              </p:custDataLst>
            </p:nvPr>
          </p:nvGrpSpPr>
          <p:grpSpPr bwMode="gray">
            <a:xfrm>
              <a:off x="5894005" y="2695123"/>
              <a:ext cx="209550" cy="218282"/>
              <a:chOff x="4533" y="183"/>
              <a:chExt cx="144" cy="150"/>
            </a:xfrm>
          </p:grpSpPr>
          <p:sp>
            <p:nvSpPr>
              <p:cNvPr id="59" name="Oval 58">
                <a:extLst>
                  <a:ext uri="{FF2B5EF4-FFF2-40B4-BE49-F238E27FC236}">
                    <a16:creationId xmlns:a16="http://schemas.microsoft.com/office/drawing/2014/main" id="{B4C5AE24-2FE5-49E5-AB02-3B1349FBA028}"/>
                  </a:ext>
                </a:extLst>
              </p:cNvPr>
              <p:cNvSpPr>
                <a:spLocks noChangeAspect="1" noChangeArrowheads="1"/>
              </p:cNvSpPr>
              <p:nvPr>
                <p:custDataLst>
                  <p:tags r:id="rId26"/>
                </p:custDataLst>
              </p:nvPr>
            </p:nvSpPr>
            <p:spPr bwMode="gray">
              <a:xfrm>
                <a:off x="4533" y="189"/>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0" name="Arc 59">
                <a:extLst>
                  <a:ext uri="{FF2B5EF4-FFF2-40B4-BE49-F238E27FC236}">
                    <a16:creationId xmlns:a16="http://schemas.microsoft.com/office/drawing/2014/main" id="{C78E24F2-3D4E-4A63-910E-68BA8A37726B}"/>
                  </a:ext>
                </a:extLst>
              </p:cNvPr>
              <p:cNvSpPr>
                <a:spLocks noChangeAspect="1"/>
              </p:cNvSpPr>
              <p:nvPr>
                <p:custDataLst>
                  <p:tags r:id="rId27"/>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2" name="MoonLegend2">
              <a:extLst>
                <a:ext uri="{FF2B5EF4-FFF2-40B4-BE49-F238E27FC236}">
                  <a16:creationId xmlns:a16="http://schemas.microsoft.com/office/drawing/2014/main" id="{4F057237-2383-47D5-920A-40B2E61A0585}"/>
                </a:ext>
              </a:extLst>
            </p:cNvPr>
            <p:cNvGrpSpPr>
              <a:grpSpLocks noChangeAspect="1"/>
            </p:cNvGrpSpPr>
            <p:nvPr>
              <p:custDataLst>
                <p:tags r:id="rId9"/>
              </p:custDataLst>
            </p:nvPr>
          </p:nvGrpSpPr>
          <p:grpSpPr bwMode="gray">
            <a:xfrm>
              <a:off x="5894005" y="2977103"/>
              <a:ext cx="209550" cy="209551"/>
              <a:chOff x="1694" y="2051"/>
              <a:chExt cx="160" cy="160"/>
            </a:xfrm>
          </p:grpSpPr>
          <p:sp>
            <p:nvSpPr>
              <p:cNvPr id="57" name="Oval 41">
                <a:extLst>
                  <a:ext uri="{FF2B5EF4-FFF2-40B4-BE49-F238E27FC236}">
                    <a16:creationId xmlns:a16="http://schemas.microsoft.com/office/drawing/2014/main" id="{99F17035-2F9A-40DE-BCE8-6B198BF68989}"/>
                  </a:ext>
                </a:extLst>
              </p:cNvPr>
              <p:cNvSpPr>
                <a:spLocks noChangeAspect="1" noChangeArrowheads="1"/>
              </p:cNvSpPr>
              <p:nvPr>
                <p:custDataLst>
                  <p:tags r:id="rId24"/>
                </p:custDataLst>
              </p:nvPr>
            </p:nvSpPr>
            <p:spPr bwMode="gray">
              <a:xfrm>
                <a:off x="1694" y="2051"/>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8" name="Arc 42">
                <a:extLst>
                  <a:ext uri="{FF2B5EF4-FFF2-40B4-BE49-F238E27FC236}">
                    <a16:creationId xmlns:a16="http://schemas.microsoft.com/office/drawing/2014/main" id="{3DA859E5-5A95-42F9-9AA2-9BEC934DE355}"/>
                  </a:ext>
                </a:extLst>
              </p:cNvPr>
              <p:cNvSpPr>
                <a:spLocks noChangeAspect="1"/>
              </p:cNvSpPr>
              <p:nvPr>
                <p:custDataLst>
                  <p:tags r:id="rId25"/>
                </p:custDataLst>
              </p:nvPr>
            </p:nvSpPr>
            <p:spPr bwMode="gray">
              <a:xfrm>
                <a:off x="1694" y="2051"/>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3" name="MoonLegend4">
              <a:extLst>
                <a:ext uri="{FF2B5EF4-FFF2-40B4-BE49-F238E27FC236}">
                  <a16:creationId xmlns:a16="http://schemas.microsoft.com/office/drawing/2014/main" id="{8E59139F-647D-4BF1-8AC9-9403D5279252}"/>
                </a:ext>
              </a:extLst>
            </p:cNvPr>
            <p:cNvGrpSpPr>
              <a:grpSpLocks noChangeAspect="1"/>
            </p:cNvGrpSpPr>
            <p:nvPr>
              <p:custDataLst>
                <p:tags r:id="rId10"/>
              </p:custDataLst>
            </p:nvPr>
          </p:nvGrpSpPr>
          <p:grpSpPr bwMode="gray">
            <a:xfrm>
              <a:off x="5894005" y="3524395"/>
              <a:ext cx="209550" cy="209551"/>
              <a:chOff x="4495" y="1204"/>
              <a:chExt cx="160" cy="160"/>
            </a:xfrm>
          </p:grpSpPr>
          <p:sp>
            <p:nvSpPr>
              <p:cNvPr id="55" name="Oval 47">
                <a:extLst>
                  <a:ext uri="{FF2B5EF4-FFF2-40B4-BE49-F238E27FC236}">
                    <a16:creationId xmlns:a16="http://schemas.microsoft.com/office/drawing/2014/main" id="{0AF410E8-47A6-4D5E-893D-F5B90C7DD5D4}"/>
                  </a:ext>
                </a:extLst>
              </p:cNvPr>
              <p:cNvSpPr>
                <a:spLocks noChangeAspect="1" noChangeArrowheads="1"/>
              </p:cNvSpPr>
              <p:nvPr>
                <p:custDataLst>
                  <p:tags r:id="rId22"/>
                </p:custDataLst>
              </p:nvPr>
            </p:nvSpPr>
            <p:spPr bwMode="gray">
              <a:xfrm>
                <a:off x="4495" y="120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6" name="Arc 48">
                <a:extLst>
                  <a:ext uri="{FF2B5EF4-FFF2-40B4-BE49-F238E27FC236}">
                    <a16:creationId xmlns:a16="http://schemas.microsoft.com/office/drawing/2014/main" id="{D1CD27D6-1E7B-4B79-828D-9E47FB2873C4}"/>
                  </a:ext>
                </a:extLst>
              </p:cNvPr>
              <p:cNvSpPr>
                <a:spLocks noChangeAspect="1"/>
              </p:cNvSpPr>
              <p:nvPr>
                <p:custDataLst>
                  <p:tags r:id="rId23"/>
                </p:custDataLst>
              </p:nvPr>
            </p:nvSpPr>
            <p:spPr bwMode="gray">
              <a:xfrm>
                <a:off x="4495" y="1204"/>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4" name="MoonLegend5">
              <a:extLst>
                <a:ext uri="{FF2B5EF4-FFF2-40B4-BE49-F238E27FC236}">
                  <a16:creationId xmlns:a16="http://schemas.microsoft.com/office/drawing/2014/main" id="{32CE8755-B82F-4765-B7D4-05F5E2BAF1D3}"/>
                </a:ext>
              </a:extLst>
            </p:cNvPr>
            <p:cNvGrpSpPr>
              <a:grpSpLocks noChangeAspect="1"/>
            </p:cNvGrpSpPr>
            <p:nvPr>
              <p:custDataLst>
                <p:tags r:id="rId11"/>
              </p:custDataLst>
            </p:nvPr>
          </p:nvGrpSpPr>
          <p:grpSpPr bwMode="gray">
            <a:xfrm>
              <a:off x="5894005" y="3799629"/>
              <a:ext cx="209550" cy="209551"/>
              <a:chOff x="4495" y="1447"/>
              <a:chExt cx="160" cy="160"/>
            </a:xfrm>
          </p:grpSpPr>
          <p:sp>
            <p:nvSpPr>
              <p:cNvPr id="53" name="Oval 50">
                <a:extLst>
                  <a:ext uri="{FF2B5EF4-FFF2-40B4-BE49-F238E27FC236}">
                    <a16:creationId xmlns:a16="http://schemas.microsoft.com/office/drawing/2014/main" id="{64E30B6B-3348-4938-9CFE-31C6F826919F}"/>
                  </a:ext>
                </a:extLst>
              </p:cNvPr>
              <p:cNvSpPr>
                <a:spLocks noChangeAspect="1" noChangeArrowheads="1"/>
              </p:cNvSpPr>
              <p:nvPr>
                <p:custDataLst>
                  <p:tags r:id="rId20"/>
                </p:custDataLst>
              </p:nvPr>
            </p:nvSpPr>
            <p:spPr bwMode="gray">
              <a:xfrm>
                <a:off x="4495" y="1447"/>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4" name="Oval 51">
                <a:extLst>
                  <a:ext uri="{FF2B5EF4-FFF2-40B4-BE49-F238E27FC236}">
                    <a16:creationId xmlns:a16="http://schemas.microsoft.com/office/drawing/2014/main" id="{1D5CBCB1-AA55-4416-8252-8CAFE4EAD045}"/>
                  </a:ext>
                </a:extLst>
              </p:cNvPr>
              <p:cNvSpPr>
                <a:spLocks noChangeAspect="1" noChangeArrowheads="1"/>
              </p:cNvSpPr>
              <p:nvPr>
                <p:custDataLst>
                  <p:tags r:id="rId21"/>
                </p:custDataLst>
              </p:nvPr>
            </p:nvSpPr>
            <p:spPr bwMode="gray">
              <a:xfrm>
                <a:off x="4495" y="1447"/>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5" name="MoonLegend3">
              <a:extLst>
                <a:ext uri="{FF2B5EF4-FFF2-40B4-BE49-F238E27FC236}">
                  <a16:creationId xmlns:a16="http://schemas.microsoft.com/office/drawing/2014/main" id="{D35DAD38-AC87-4B86-BC5D-06B5CDD7FD7E}"/>
                </a:ext>
              </a:extLst>
            </p:cNvPr>
            <p:cNvGrpSpPr>
              <a:grpSpLocks noChangeAspect="1"/>
            </p:cNvGrpSpPr>
            <p:nvPr>
              <p:custDataLst>
                <p:tags r:id="rId12"/>
              </p:custDataLst>
            </p:nvPr>
          </p:nvGrpSpPr>
          <p:grpSpPr bwMode="gray">
            <a:xfrm>
              <a:off x="5894005" y="3251543"/>
              <a:ext cx="209550" cy="209551"/>
              <a:chOff x="4495" y="1205"/>
              <a:chExt cx="160" cy="160"/>
            </a:xfrm>
          </p:grpSpPr>
          <p:sp>
            <p:nvSpPr>
              <p:cNvPr id="51" name="Oval 47">
                <a:extLst>
                  <a:ext uri="{FF2B5EF4-FFF2-40B4-BE49-F238E27FC236}">
                    <a16:creationId xmlns:a16="http://schemas.microsoft.com/office/drawing/2014/main" id="{471F5580-2914-4B84-9ECF-147E164CD171}"/>
                  </a:ext>
                </a:extLst>
              </p:cNvPr>
              <p:cNvSpPr>
                <a:spLocks noChangeAspect="1" noChangeArrowheads="1"/>
              </p:cNvSpPr>
              <p:nvPr>
                <p:custDataLst>
                  <p:tags r:id="rId18"/>
                </p:custDataLst>
              </p:nvPr>
            </p:nvSpPr>
            <p:spPr bwMode="gray">
              <a:xfrm>
                <a:off x="4495" y="120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 name="Arc 48">
                <a:extLst>
                  <a:ext uri="{FF2B5EF4-FFF2-40B4-BE49-F238E27FC236}">
                    <a16:creationId xmlns:a16="http://schemas.microsoft.com/office/drawing/2014/main" id="{943C9AA2-2D15-4342-B4C5-20E2CC6B306D}"/>
                  </a:ext>
                </a:extLst>
              </p:cNvPr>
              <p:cNvSpPr>
                <a:spLocks noChangeAspect="1"/>
              </p:cNvSpPr>
              <p:nvPr>
                <p:custDataLst>
                  <p:tags r:id="rId19"/>
                </p:custDataLst>
              </p:nvPr>
            </p:nvSpPr>
            <p:spPr bwMode="gray">
              <a:xfrm>
                <a:off x="4495" y="120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99" baseline="0" dirty="0">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46" name="Legend1">
              <a:extLst>
                <a:ext uri="{FF2B5EF4-FFF2-40B4-BE49-F238E27FC236}">
                  <a16:creationId xmlns:a16="http://schemas.microsoft.com/office/drawing/2014/main" id="{6EA54B09-41B6-48BB-A955-90193D492328}"/>
                </a:ext>
              </a:extLst>
            </p:cNvPr>
            <p:cNvSpPr>
              <a:spLocks noChangeArrowheads="1"/>
            </p:cNvSpPr>
            <p:nvPr>
              <p:custDataLst>
                <p:tags r:id="rId13"/>
              </p:custDataLst>
            </p:nvPr>
          </p:nvSpPr>
          <p:spPr bwMode="gray">
            <a:xfrm>
              <a:off x="6214680" y="2696542"/>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7" name="Legend2">
              <a:extLst>
                <a:ext uri="{FF2B5EF4-FFF2-40B4-BE49-F238E27FC236}">
                  <a16:creationId xmlns:a16="http://schemas.microsoft.com/office/drawing/2014/main" id="{0AC1EE43-A017-4700-AF61-830731F30FE4}"/>
                </a:ext>
              </a:extLst>
            </p:cNvPr>
            <p:cNvSpPr>
              <a:spLocks noChangeArrowheads="1"/>
            </p:cNvSpPr>
            <p:nvPr>
              <p:custDataLst>
                <p:tags r:id="rId14"/>
              </p:custDataLst>
            </p:nvPr>
          </p:nvSpPr>
          <p:spPr bwMode="gray">
            <a:xfrm>
              <a:off x="6214680" y="2974156"/>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8" name="Legend3">
              <a:extLst>
                <a:ext uri="{FF2B5EF4-FFF2-40B4-BE49-F238E27FC236}">
                  <a16:creationId xmlns:a16="http://schemas.microsoft.com/office/drawing/2014/main" id="{2A6D11A2-9703-426A-86CA-4962B3EE0CCC}"/>
                </a:ext>
              </a:extLst>
            </p:cNvPr>
            <p:cNvSpPr>
              <a:spLocks noChangeArrowheads="1"/>
            </p:cNvSpPr>
            <p:nvPr>
              <p:custDataLst>
                <p:tags r:id="rId15"/>
              </p:custDataLst>
            </p:nvPr>
          </p:nvSpPr>
          <p:spPr bwMode="gray">
            <a:xfrm>
              <a:off x="6214680" y="3248596"/>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49" name="Legend4">
              <a:extLst>
                <a:ext uri="{FF2B5EF4-FFF2-40B4-BE49-F238E27FC236}">
                  <a16:creationId xmlns:a16="http://schemas.microsoft.com/office/drawing/2014/main" id="{3EA4E7B0-EFCC-4F9F-913E-143E08E90800}"/>
                </a:ext>
              </a:extLst>
            </p:cNvPr>
            <p:cNvSpPr>
              <a:spLocks noChangeArrowheads="1"/>
            </p:cNvSpPr>
            <p:nvPr>
              <p:custDataLst>
                <p:tags r:id="rId16"/>
              </p:custDataLst>
            </p:nvPr>
          </p:nvSpPr>
          <p:spPr bwMode="gray">
            <a:xfrm>
              <a:off x="6214680" y="3521448"/>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sp>
          <p:nvSpPr>
            <p:cNvPr id="50" name="Legend5">
              <a:extLst>
                <a:ext uri="{FF2B5EF4-FFF2-40B4-BE49-F238E27FC236}">
                  <a16:creationId xmlns:a16="http://schemas.microsoft.com/office/drawing/2014/main" id="{20FC0E8B-0D7F-4303-9FE5-44FA02D35FD0}"/>
                </a:ext>
              </a:extLst>
            </p:cNvPr>
            <p:cNvSpPr>
              <a:spLocks noChangeArrowheads="1"/>
            </p:cNvSpPr>
            <p:nvPr>
              <p:custDataLst>
                <p:tags r:id="rId17"/>
              </p:custDataLst>
            </p:nvPr>
          </p:nvSpPr>
          <p:spPr bwMode="gray">
            <a:xfrm>
              <a:off x="6214680" y="3796682"/>
              <a:ext cx="388407"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372" baseline="0" dirty="0">
                  <a:latin typeface="Calibri" panose="020F0502020204030204" pitchFamily="34" charset="0"/>
                  <a:ea typeface="+mn-ea"/>
                  <a:cs typeface="Calibri" panose="020F0502020204030204" pitchFamily="34" charset="0"/>
                  <a:sym typeface="Calibri" panose="020F0502020204030204" pitchFamily="34" charset="0"/>
                </a:rPr>
                <a:t>Legend</a:t>
              </a:r>
            </a:p>
          </p:txBody>
        </p:sp>
      </p:grpSp>
      <p:grpSp>
        <p:nvGrpSpPr>
          <p:cNvPr id="63" name="sticker" hidden="1">
            <a:extLst>
              <a:ext uri="{FF2B5EF4-FFF2-40B4-BE49-F238E27FC236}">
                <a16:creationId xmlns:a16="http://schemas.microsoft.com/office/drawing/2014/main" id="{025597A3-7585-4D09-8EDC-160D256F7168}"/>
              </a:ext>
            </a:extLst>
          </p:cNvPr>
          <p:cNvGrpSpPr/>
          <p:nvPr/>
        </p:nvGrpSpPr>
        <p:grpSpPr>
          <a:xfrm>
            <a:off x="9303782" y="2147"/>
            <a:ext cx="2360072" cy="148374"/>
            <a:chOff x="6931568" y="285750"/>
            <a:chExt cx="1806034" cy="151387"/>
          </a:xfrm>
        </p:grpSpPr>
        <p:sp>
          <p:nvSpPr>
            <p:cNvPr id="64" name="StickerRectangle">
              <a:extLst>
                <a:ext uri="{FF2B5EF4-FFF2-40B4-BE49-F238E27FC236}">
                  <a16:creationId xmlns:a16="http://schemas.microsoft.com/office/drawing/2014/main" id="{9DE3FA71-0B83-495C-9250-C7F0CEDD22A5}"/>
                </a:ext>
              </a:extLst>
            </p:cNvPr>
            <p:cNvSpPr>
              <a:spLocks noChangeArrowheads="1"/>
            </p:cNvSpPr>
            <p:nvPr/>
          </p:nvSpPr>
          <p:spPr bwMode="gray">
            <a:xfrm>
              <a:off x="6931570" y="285750"/>
              <a:ext cx="1806032" cy="15138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877443" eaLnBrk="1" fontAlgn="auto" latinLnBrk="0" hangingPunct="1">
                <a:lnSpc>
                  <a:spcPct val="100000"/>
                </a:lnSpc>
                <a:spcBef>
                  <a:spcPts val="0"/>
                </a:spcBef>
                <a:spcAft>
                  <a:spcPts val="0"/>
                </a:spcAft>
                <a:buClr>
                  <a:srgbClr val="002960"/>
                </a:buClr>
                <a:buSzTx/>
                <a:buFontTx/>
                <a:buNone/>
                <a:tabLst/>
                <a:defRPr/>
              </a:pPr>
              <a:r>
                <a:rPr kumimoji="0" lang="en-US" sz="784"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Calibri" panose="020F0502020204030204" pitchFamily="34" charset="0"/>
                </a:rPr>
                <a:t>PRELIMINARY DRAFT </a:t>
              </a:r>
              <a:r>
                <a:rPr kumimoji="0" lang="en-US" sz="784" b="0" i="0" u="none" strike="noStrike" kern="0" cap="none" spc="0" normalizeH="0" baseline="0" noProof="0" dirty="0">
                  <a:ln>
                    <a:noFill/>
                  </a:ln>
                  <a:solidFill>
                    <a:srgbClr val="808080"/>
                  </a:solidFill>
                  <a:effectLst/>
                  <a:uLnTx/>
                  <a:uFillTx/>
                  <a:latin typeface="Calibri" panose="020F0502020204030204" pitchFamily="34" charset="0"/>
                  <a:cs typeface="Calibri" panose="020F0502020204030204" pitchFamily="34" charset="0"/>
                  <a:sym typeface="Calibri" panose="020F0502020204030204" pitchFamily="34" charset="0"/>
                </a:rPr>
                <a:t>- PROPRIETARY AND CONFIDENTIAL</a:t>
              </a:r>
            </a:p>
          </p:txBody>
        </p:sp>
        <p:cxnSp>
          <p:nvCxnSpPr>
            <p:cNvPr id="65" name="AutoShape 31">
              <a:extLst>
                <a:ext uri="{FF2B5EF4-FFF2-40B4-BE49-F238E27FC236}">
                  <a16:creationId xmlns:a16="http://schemas.microsoft.com/office/drawing/2014/main" id="{F7DA9444-9651-4951-8191-645A566A14FD}"/>
                </a:ext>
              </a:extLst>
            </p:cNvPr>
            <p:cNvCxnSpPr>
              <a:cxnSpLocks noChangeShapeType="1"/>
              <a:stCxn id="64" idx="2"/>
              <a:endCxn id="64" idx="4"/>
            </p:cNvCxnSpPr>
            <p:nvPr/>
          </p:nvCxnSpPr>
          <p:spPr bwMode="gray">
            <a:xfrm>
              <a:off x="6931568" y="285750"/>
              <a:ext cx="0" cy="15138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66" name="AutoShape 32">
              <a:extLst>
                <a:ext uri="{FF2B5EF4-FFF2-40B4-BE49-F238E27FC236}">
                  <a16:creationId xmlns:a16="http://schemas.microsoft.com/office/drawing/2014/main" id="{752022F4-854D-460A-BF46-8564800FD14B}"/>
                </a:ext>
              </a:extLst>
            </p:cNvPr>
            <p:cNvCxnSpPr>
              <a:cxnSpLocks noChangeShapeType="1"/>
              <a:stCxn id="64" idx="4"/>
              <a:endCxn id="64" idx="6"/>
            </p:cNvCxnSpPr>
            <p:nvPr/>
          </p:nvCxnSpPr>
          <p:spPr bwMode="gray">
            <a:xfrm>
              <a:off x="6931568" y="437137"/>
              <a:ext cx="1806032"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2" name="Slide Number">
            <a:extLst>
              <a:ext uri="{FF2B5EF4-FFF2-40B4-BE49-F238E27FC236}">
                <a16:creationId xmlns:a16="http://schemas.microsoft.com/office/drawing/2014/main" id="{5920B626-7C41-418D-ABDE-078F314165A9}"/>
              </a:ext>
            </a:extLst>
          </p:cNvPr>
          <p:cNvSpPr txBox="1">
            <a:spLocks/>
          </p:cNvSpPr>
          <p:nvPr/>
        </p:nvSpPr>
        <p:spPr bwMode="auto">
          <a:xfrm>
            <a:off x="11533630" y="6509491"/>
            <a:ext cx="117020" cy="12067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784" baseline="0" smtClean="0">
                <a:solidFill>
                  <a:srgbClr val="808080"/>
                </a:solidFill>
                <a:latin typeface="Calibri" panose="020F0502020204030204" pitchFamily="34" charset="0"/>
                <a:cs typeface="Calibri" panose="020F0502020204030204" pitchFamily="34" charset="0"/>
                <a:sym typeface="Calibri" panose="020F0502020204030204" pitchFamily="34" charset="0"/>
              </a:rPr>
              <a:pPr algn="r"/>
              <a:t>‹#›</a:t>
            </a:fld>
            <a:endParaRPr lang="en-US" sz="784" baseline="0" dirty="0">
              <a:solidFill>
                <a:srgbClr val="808080"/>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1053323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Lst>
  <p:txStyles>
    <p:titleStyle>
      <a:lvl1pPr algn="l" defTabSz="877443" rtl="0" eaLnBrk="1" fontAlgn="base" hangingPunct="1">
        <a:spcBef>
          <a:spcPct val="0"/>
        </a:spcBef>
        <a:spcAft>
          <a:spcPct val="0"/>
        </a:spcAft>
        <a:tabLst>
          <a:tab pos="264478" algn="l"/>
        </a:tabLst>
        <a:defRPr sz="2000" b="1" baseline="0">
          <a:solidFill>
            <a:schemeClr val="tx2"/>
          </a:solidFill>
          <a:latin typeface="Calibri" panose="020F0502020204030204" pitchFamily="34" charset="0"/>
          <a:ea typeface="+mj-ea"/>
          <a:cs typeface="Calibri" panose="020F0502020204030204" pitchFamily="34" charset="0"/>
          <a:sym typeface="Calibri" panose="020F0502020204030204" pitchFamily="34" charset="0"/>
        </a:defRPr>
      </a:lvl1pPr>
      <a:lvl2pPr algn="l" defTabSz="877443" rtl="0" eaLnBrk="1" fontAlgn="base" hangingPunct="1">
        <a:spcBef>
          <a:spcPct val="0"/>
        </a:spcBef>
        <a:spcAft>
          <a:spcPct val="0"/>
        </a:spcAft>
        <a:defRPr sz="1862" b="1">
          <a:solidFill>
            <a:schemeClr val="tx2"/>
          </a:solidFill>
          <a:latin typeface="Arial" charset="0"/>
        </a:defRPr>
      </a:lvl2pPr>
      <a:lvl3pPr algn="l" defTabSz="877443" rtl="0" eaLnBrk="1" fontAlgn="base" hangingPunct="1">
        <a:spcBef>
          <a:spcPct val="0"/>
        </a:spcBef>
        <a:spcAft>
          <a:spcPct val="0"/>
        </a:spcAft>
        <a:defRPr sz="1862" b="1">
          <a:solidFill>
            <a:schemeClr val="tx2"/>
          </a:solidFill>
          <a:latin typeface="Arial" charset="0"/>
        </a:defRPr>
      </a:lvl3pPr>
      <a:lvl4pPr algn="l" defTabSz="877443" rtl="0" eaLnBrk="1" fontAlgn="base" hangingPunct="1">
        <a:spcBef>
          <a:spcPct val="0"/>
        </a:spcBef>
        <a:spcAft>
          <a:spcPct val="0"/>
        </a:spcAft>
        <a:defRPr sz="1862" b="1">
          <a:solidFill>
            <a:schemeClr val="tx2"/>
          </a:solidFill>
          <a:latin typeface="Arial" charset="0"/>
        </a:defRPr>
      </a:lvl4pPr>
      <a:lvl5pPr algn="l" defTabSz="877443" rtl="0" eaLnBrk="1" fontAlgn="base" hangingPunct="1">
        <a:spcBef>
          <a:spcPct val="0"/>
        </a:spcBef>
        <a:spcAft>
          <a:spcPct val="0"/>
        </a:spcAft>
        <a:defRPr sz="1862" b="1">
          <a:solidFill>
            <a:schemeClr val="tx2"/>
          </a:solidFill>
          <a:latin typeface="Arial" charset="0"/>
        </a:defRPr>
      </a:lvl5pPr>
      <a:lvl6pPr marL="448056" algn="l" defTabSz="877443" rtl="0" eaLnBrk="1" fontAlgn="base" hangingPunct="1">
        <a:spcBef>
          <a:spcPct val="0"/>
        </a:spcBef>
        <a:spcAft>
          <a:spcPct val="0"/>
        </a:spcAft>
        <a:defRPr sz="1862" b="1">
          <a:solidFill>
            <a:schemeClr val="tx2"/>
          </a:solidFill>
          <a:latin typeface="Arial" charset="0"/>
        </a:defRPr>
      </a:lvl6pPr>
      <a:lvl7pPr marL="896112" algn="l" defTabSz="877443" rtl="0" eaLnBrk="1" fontAlgn="base" hangingPunct="1">
        <a:spcBef>
          <a:spcPct val="0"/>
        </a:spcBef>
        <a:spcAft>
          <a:spcPct val="0"/>
        </a:spcAft>
        <a:defRPr sz="1862" b="1">
          <a:solidFill>
            <a:schemeClr val="tx2"/>
          </a:solidFill>
          <a:latin typeface="Arial" charset="0"/>
        </a:defRPr>
      </a:lvl7pPr>
      <a:lvl8pPr marL="1344168" algn="l" defTabSz="877443" rtl="0" eaLnBrk="1" fontAlgn="base" hangingPunct="1">
        <a:spcBef>
          <a:spcPct val="0"/>
        </a:spcBef>
        <a:spcAft>
          <a:spcPct val="0"/>
        </a:spcAft>
        <a:defRPr sz="1862" b="1">
          <a:solidFill>
            <a:schemeClr val="tx2"/>
          </a:solidFill>
          <a:latin typeface="Arial" charset="0"/>
        </a:defRPr>
      </a:lvl8pPr>
      <a:lvl9pPr marL="1792224" algn="l" defTabSz="877443" rtl="0" eaLnBrk="1" fontAlgn="base" hangingPunct="1">
        <a:spcBef>
          <a:spcPct val="0"/>
        </a:spcBef>
        <a:spcAft>
          <a:spcPct val="0"/>
        </a:spcAft>
        <a:defRPr sz="1862" b="1">
          <a:solidFill>
            <a:schemeClr val="tx2"/>
          </a:solidFill>
          <a:latin typeface="Arial" charset="0"/>
        </a:defRPr>
      </a:lvl9pPr>
    </p:titleStyle>
    <p:bodyStyle>
      <a:lvl1pPr marL="0" indent="0" algn="l" defTabSz="877443" rtl="0" eaLnBrk="1" fontAlgn="base" hangingPunct="1">
        <a:spcBef>
          <a:spcPct val="0"/>
        </a:spcBef>
        <a:spcAft>
          <a:spcPct val="0"/>
        </a:spcAft>
        <a:buClr>
          <a:schemeClr val="tx2"/>
        </a:buClr>
        <a:buSzPct val="100000"/>
        <a:defRPr sz="1400" baseline="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1pPr>
      <a:lvl2pPr marL="189802" indent="-188246" algn="l" defTabSz="877443" rtl="0" eaLnBrk="1" fontAlgn="base" hangingPunct="1">
        <a:spcBef>
          <a:spcPct val="0"/>
        </a:spcBef>
        <a:spcAft>
          <a:spcPct val="0"/>
        </a:spcAft>
        <a:buClr>
          <a:schemeClr val="tx2"/>
        </a:buClr>
        <a:buSzPct val="125000"/>
        <a:buFont typeface="Arial" charset="0"/>
        <a:buChar char="▪"/>
        <a:defRPr sz="1400" baseline="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448056" indent="-256699" algn="l" defTabSz="877443" rtl="0" eaLnBrk="1" fontAlgn="base" hangingPunct="1">
        <a:spcBef>
          <a:spcPct val="0"/>
        </a:spcBef>
        <a:spcAft>
          <a:spcPct val="0"/>
        </a:spcAft>
        <a:buClr>
          <a:schemeClr val="tx2"/>
        </a:buClr>
        <a:buSzPct val="120000"/>
        <a:buFont typeface="Arial" charset="0"/>
        <a:buChar char="–"/>
        <a:defRPr sz="1400" baseline="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602076" indent="-152464" algn="l" defTabSz="877443" rtl="0" eaLnBrk="1" fontAlgn="base" hangingPunct="1">
        <a:spcBef>
          <a:spcPct val="0"/>
        </a:spcBef>
        <a:spcAft>
          <a:spcPct val="0"/>
        </a:spcAft>
        <a:buClr>
          <a:schemeClr val="tx2"/>
        </a:buClr>
        <a:buSzPct val="120000"/>
        <a:buFont typeface="Arial" charset="0"/>
        <a:buChar char="▫"/>
        <a:defRPr sz="1400" baseline="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734812" indent="-127572" algn="l" defTabSz="877443" rtl="0" eaLnBrk="1" fontAlgn="base" hangingPunct="1">
        <a:spcBef>
          <a:spcPct val="0"/>
        </a:spcBef>
        <a:spcAft>
          <a:spcPct val="0"/>
        </a:spcAft>
        <a:buClr>
          <a:schemeClr val="tx2"/>
        </a:buClr>
        <a:buSzPct val="89000"/>
        <a:buFont typeface="Arial" charset="0"/>
        <a:buChar char="-"/>
        <a:defRPr sz="1400" baseline="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734812" indent="-127572" algn="l" defTabSz="877443"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6pPr>
      <a:lvl7pPr marL="734812" indent="-127572" algn="l" defTabSz="877443"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7pPr>
      <a:lvl8pPr marL="734812" indent="-127572" algn="l" defTabSz="877443"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8pPr>
      <a:lvl9pPr marL="734812" indent="-127572" algn="l" defTabSz="877443" rtl="0" eaLnBrk="1" fontAlgn="base" hangingPunct="1">
        <a:spcBef>
          <a:spcPct val="0"/>
        </a:spcBef>
        <a:spcAft>
          <a:spcPct val="0"/>
        </a:spcAft>
        <a:buClr>
          <a:schemeClr val="tx2"/>
        </a:buClr>
        <a:buSzPct val="89000"/>
        <a:buFont typeface="Arial" charset="0"/>
        <a:buChar char="-"/>
        <a:defRPr sz="1568" baseline="0">
          <a:solidFill>
            <a:schemeClr val="tx1"/>
          </a:solidFill>
          <a:latin typeface="+mn-lt"/>
        </a:defRPr>
      </a:lvl9pPr>
    </p:bodyStyle>
    <p:otherStyle>
      <a:defPPr>
        <a:defRPr lang="en-US"/>
      </a:defPPr>
      <a:lvl1pPr marL="0" algn="l" defTabSz="896112" rtl="0" eaLnBrk="1" latinLnBrk="0" hangingPunct="1">
        <a:defRPr sz="1764" kern="1200">
          <a:solidFill>
            <a:schemeClr val="tx1"/>
          </a:solidFill>
          <a:latin typeface="+mn-lt"/>
          <a:ea typeface="+mn-ea"/>
          <a:cs typeface="+mn-cs"/>
        </a:defRPr>
      </a:lvl1pPr>
      <a:lvl2pPr marL="448056" algn="l" defTabSz="896112" rtl="0" eaLnBrk="1" latinLnBrk="0" hangingPunct="1">
        <a:defRPr sz="1764" kern="1200">
          <a:solidFill>
            <a:schemeClr val="tx1"/>
          </a:solidFill>
          <a:latin typeface="+mn-lt"/>
          <a:ea typeface="+mn-ea"/>
          <a:cs typeface="+mn-cs"/>
        </a:defRPr>
      </a:lvl2pPr>
      <a:lvl3pPr marL="896112" algn="l" defTabSz="896112" rtl="0" eaLnBrk="1" latinLnBrk="0" hangingPunct="1">
        <a:defRPr sz="1764" kern="1200">
          <a:solidFill>
            <a:schemeClr val="tx1"/>
          </a:solidFill>
          <a:latin typeface="+mn-lt"/>
          <a:ea typeface="+mn-ea"/>
          <a:cs typeface="+mn-cs"/>
        </a:defRPr>
      </a:lvl3pPr>
      <a:lvl4pPr marL="1344168" algn="l" defTabSz="896112" rtl="0" eaLnBrk="1" latinLnBrk="0" hangingPunct="1">
        <a:defRPr sz="1764" kern="1200">
          <a:solidFill>
            <a:schemeClr val="tx1"/>
          </a:solidFill>
          <a:latin typeface="+mn-lt"/>
          <a:ea typeface="+mn-ea"/>
          <a:cs typeface="+mn-cs"/>
        </a:defRPr>
      </a:lvl4pPr>
      <a:lvl5pPr marL="1792224" algn="l" defTabSz="896112" rtl="0" eaLnBrk="1" latinLnBrk="0" hangingPunct="1">
        <a:defRPr sz="1764" kern="1200">
          <a:solidFill>
            <a:schemeClr val="tx1"/>
          </a:solidFill>
          <a:latin typeface="+mn-lt"/>
          <a:ea typeface="+mn-ea"/>
          <a:cs typeface="+mn-cs"/>
        </a:defRPr>
      </a:lvl5pPr>
      <a:lvl6pPr marL="2240280" algn="l" defTabSz="896112" rtl="0" eaLnBrk="1" latinLnBrk="0" hangingPunct="1">
        <a:defRPr sz="1764" kern="1200">
          <a:solidFill>
            <a:schemeClr val="tx1"/>
          </a:solidFill>
          <a:latin typeface="+mn-lt"/>
          <a:ea typeface="+mn-ea"/>
          <a:cs typeface="+mn-cs"/>
        </a:defRPr>
      </a:lvl6pPr>
      <a:lvl7pPr marL="2688336" algn="l" defTabSz="896112" rtl="0" eaLnBrk="1" latinLnBrk="0" hangingPunct="1">
        <a:defRPr sz="1764" kern="1200">
          <a:solidFill>
            <a:schemeClr val="tx1"/>
          </a:solidFill>
          <a:latin typeface="+mn-lt"/>
          <a:ea typeface="+mn-ea"/>
          <a:cs typeface="+mn-cs"/>
        </a:defRPr>
      </a:lvl7pPr>
      <a:lvl8pPr marL="3136392" algn="l" defTabSz="896112" rtl="0" eaLnBrk="1" latinLnBrk="0" hangingPunct="1">
        <a:defRPr sz="1764" kern="1200">
          <a:solidFill>
            <a:schemeClr val="tx1"/>
          </a:solidFill>
          <a:latin typeface="+mn-lt"/>
          <a:ea typeface="+mn-ea"/>
          <a:cs typeface="+mn-cs"/>
        </a:defRPr>
      </a:lvl8pPr>
      <a:lvl9pPr marL="3584448" algn="l" defTabSz="896112"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9.emf"/><Relationship Id="rId2" Type="http://schemas.openxmlformats.org/officeDocument/2006/relationships/tags" Target="../tags/tag64.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v.business.nj.gov/"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hyperlink" Target="https://cv.business.nj.gov/" TargetMode="Externa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4.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g"/><Relationship Id="rId9" Type="http://schemas.openxmlformats.org/officeDocument/2006/relationships/image" Target="../media/image47.jpe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hyperlink" Target="http://www.njeda.com/directloans" TargetMode="External"/><Relationship Id="rId5" Type="http://schemas.openxmlformats.org/officeDocument/2006/relationships/hyperlink" Target="http://njeda.com/smallbusinessfund" TargetMode="External"/><Relationship Id="rId4" Type="http://schemas.openxmlformats.org/officeDocument/2006/relationships/hyperlink" Target="http://www.njeda.com/MicrobusinessLoa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forms.business.nj.gov/ppevendor/list/" TargetMode="External"/><Relationship Id="rId2" Type="http://schemas.openxmlformats.org/officeDocument/2006/relationships/hyperlink" Target="https://forms.business.nj.gov/ppevend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0.png"/><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jobs.covid19.nj.gov/" TargetMode="External"/><Relationship Id="rId3" Type="http://schemas.openxmlformats.org/officeDocument/2006/relationships/image" Target="../media/image52.png"/><Relationship Id="rId7" Type="http://schemas.openxmlformats.org/officeDocument/2006/relationships/hyperlink" Target="https://cv.business.nj.gov/" TargetMode="External"/><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hyperlink" Target="https://cv.business.nj.gov/"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v.business.nj.gov/"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hyperlink" Target="https://faq.business.nj.gov/en/articles/3835237-what-is-the-status-of-the-njeda-small-business-emergency-assistance-grant-program-phase-2-information-now-available" TargetMode="External"/><Relationship Id="rId4" Type="http://schemas.openxmlformats.org/officeDocument/2006/relationships/hyperlink" Target="mailto:languagehelp@njeda.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118" y="-1118326"/>
          <a:ext cx="2116" cy="2116"/>
        </p:xfrm>
        <a:graphic>
          <a:graphicData uri="http://schemas.openxmlformats.org/presentationml/2006/ole">
            <mc:AlternateContent xmlns:mc="http://schemas.openxmlformats.org/markup-compatibility/2006">
              <mc:Choice xmlns:v="urn:schemas-microsoft-com:vml" Requires="v">
                <p:oleObj spid="_x0000_s7376"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2118" y="-1118326"/>
                        <a:ext cx="2116" cy="211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D8B4B71-89F1-4106-928E-FF503AD22D70}"/>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136" dirty="0">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8" name="Title 7"/>
          <p:cNvSpPr>
            <a:spLocks noGrp="1"/>
          </p:cNvSpPr>
          <p:nvPr>
            <p:ph type="ctrTitle"/>
          </p:nvPr>
        </p:nvSpPr>
        <p:spPr bwMode="gray">
          <a:xfrm>
            <a:off x="482890" y="1789184"/>
            <a:ext cx="5491666" cy="123110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sz="4000" b="1" dirty="0">
                <a:solidFill>
                  <a:schemeClr val="accent2"/>
                </a:solidFill>
              </a:rPr>
              <a:t>COVID-19 </a:t>
            </a:r>
            <a:br>
              <a:rPr lang="en-US" sz="4000" b="1" dirty="0">
                <a:solidFill>
                  <a:schemeClr val="accent2"/>
                </a:solidFill>
              </a:rPr>
            </a:br>
            <a:r>
              <a:rPr lang="en-US" sz="4000" b="1" dirty="0"/>
              <a:t>Economic Relief Package</a:t>
            </a:r>
            <a:endParaRPr lang="en-US" sz="4000" dirty="0">
              <a:latin typeface="Calibri Light" panose="020F0302020204030204" pitchFamily="34" charset="0"/>
              <a:cs typeface="Calibri Light" panose="020F0302020204030204" pitchFamily="34" charset="0"/>
              <a:sym typeface="Calibri" panose="020F0502020204030204" pitchFamily="34" charset="0"/>
            </a:endParaRPr>
          </a:p>
        </p:txBody>
      </p:sp>
      <p:sp>
        <p:nvSpPr>
          <p:cNvPr id="6" name="Document type">
            <a:extLst>
              <a:ext uri="{FF2B5EF4-FFF2-40B4-BE49-F238E27FC236}">
                <a16:creationId xmlns:a16="http://schemas.microsoft.com/office/drawing/2014/main" id="{474D1DC8-F476-4C1D-80D3-A1A32CCC719C}"/>
              </a:ext>
            </a:extLst>
          </p:cNvPr>
          <p:cNvSpPr txBox="1">
            <a:spLocks noChangeArrowheads="1"/>
          </p:cNvSpPr>
          <p:nvPr/>
        </p:nvSpPr>
        <p:spPr bwMode="gray">
          <a:xfrm>
            <a:off x="482890" y="5343127"/>
            <a:ext cx="71771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defPPr>
              <a:defRPr lang="en-US"/>
            </a:defPPr>
            <a:lvl1pPr eaLnBrk="1" hangingPunct="1">
              <a:defRPr sz="1400" baseline="0">
                <a:solidFill>
                  <a:schemeClr val="accent6"/>
                </a:solidFill>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a:solidFill>
                  <a:schemeClr val="bg1"/>
                </a:solidFill>
                <a:latin typeface="Calibri" panose="020F0502020204030204" pitchFamily="34" charset="0"/>
                <a:cs typeface="Calibri" panose="020F0502020204030204" pitchFamily="34" charset="0"/>
                <a:sym typeface="Calibri" panose="020F0502020204030204" pitchFamily="34" charset="0"/>
              </a:rPr>
              <a:t>June 5, </a:t>
            </a:r>
            <a:r>
              <a:rPr lang="en-US" sz="1800" dirty="0">
                <a:solidFill>
                  <a:schemeClr val="bg1"/>
                </a:solidFill>
                <a:latin typeface="Calibri" panose="020F0502020204030204" pitchFamily="34" charset="0"/>
                <a:cs typeface="Calibri" panose="020F0502020204030204" pitchFamily="34" charset="0"/>
                <a:sym typeface="Calibri" panose="020F0502020204030204" pitchFamily="34" charset="0"/>
              </a:rPr>
              <a:t>2020</a:t>
            </a:r>
          </a:p>
        </p:txBody>
      </p:sp>
      <p:sp>
        <p:nvSpPr>
          <p:cNvPr id="5" name="Rectangle 4">
            <a:extLst>
              <a:ext uri="{FF2B5EF4-FFF2-40B4-BE49-F238E27FC236}">
                <a16:creationId xmlns:a16="http://schemas.microsoft.com/office/drawing/2014/main" id="{C412E705-65FA-494C-AF35-B822664D00E2}"/>
              </a:ext>
            </a:extLst>
          </p:cNvPr>
          <p:cNvSpPr/>
          <p:nvPr/>
        </p:nvSpPr>
        <p:spPr>
          <a:xfrm>
            <a:off x="398094" y="3180884"/>
            <a:ext cx="5972175" cy="1815882"/>
          </a:xfrm>
          <a:prstGeom prst="rect">
            <a:avLst/>
          </a:prstGeom>
        </p:spPr>
        <p:txBody>
          <a:bodyPr>
            <a:spAutoFit/>
          </a:bodyPr>
          <a:lstStyle/>
          <a:p>
            <a:pPr lvl="0"/>
            <a:r>
              <a:rPr lang="en-US" sz="2800" kern="0" dirty="0">
                <a:solidFill>
                  <a:srgbClr val="FFFFFF"/>
                </a:solidFill>
                <a:latin typeface="Calibri Light" panose="020F0302020204030204" pitchFamily="34" charset="0"/>
                <a:cs typeface="Calibri Light" panose="020F0302020204030204" pitchFamily="34" charset="0"/>
                <a:sym typeface="Calibri" panose="020F0502020204030204" pitchFamily="34" charset="0"/>
              </a:rPr>
              <a:t>NJEDA initiatives aimed at stabilizing and revitalizing local small businesses, mid-size businesses, and startups or other early-stage companies</a:t>
            </a:r>
            <a:endParaRPr lang="en-US" sz="2000" dirty="0">
              <a:solidFill>
                <a:srgbClr val="000000"/>
              </a:solidFill>
            </a:endParaRPr>
          </a:p>
        </p:txBody>
      </p:sp>
      <p:cxnSp>
        <p:nvCxnSpPr>
          <p:cNvPr id="9" name="Straight Connector 8">
            <a:extLst>
              <a:ext uri="{FF2B5EF4-FFF2-40B4-BE49-F238E27FC236}">
                <a16:creationId xmlns:a16="http://schemas.microsoft.com/office/drawing/2014/main" id="{D3C8C962-6D89-D34A-B39A-53B2314ED6A2}"/>
              </a:ext>
            </a:extLst>
          </p:cNvPr>
          <p:cNvCxnSpPr/>
          <p:nvPr/>
        </p:nvCxnSpPr>
        <p:spPr>
          <a:xfrm>
            <a:off x="482890" y="3128479"/>
            <a:ext cx="50790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7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C5CB-8AB1-4DB9-B1E1-663C7DB88ECA}"/>
              </a:ext>
            </a:extLst>
          </p:cNvPr>
          <p:cNvSpPr>
            <a:spLocks noGrp="1"/>
          </p:cNvSpPr>
          <p:nvPr>
            <p:ph type="title"/>
          </p:nvPr>
        </p:nvSpPr>
        <p:spPr/>
        <p:txBody>
          <a:bodyPr/>
          <a:lstStyle/>
          <a:p>
            <a:r>
              <a:rPr lang="en-US" dirty="0"/>
              <a:t>Grant Application Screen Shots: </a:t>
            </a:r>
            <a:r>
              <a:rPr lang="en-US" b="0" dirty="0"/>
              <a:t>Welcome and Eligibility</a:t>
            </a:r>
            <a:endParaRPr lang="en-US" dirty="0"/>
          </a:p>
        </p:txBody>
      </p:sp>
      <p:sp>
        <p:nvSpPr>
          <p:cNvPr id="9" name="Rectangle 8">
            <a:extLst>
              <a:ext uri="{FF2B5EF4-FFF2-40B4-BE49-F238E27FC236}">
                <a16:creationId xmlns:a16="http://schemas.microsoft.com/office/drawing/2014/main" id="{E37E5BBC-0FA2-461C-83A6-8BC481A83E49}"/>
              </a:ext>
            </a:extLst>
          </p:cNvPr>
          <p:cNvSpPr/>
          <p:nvPr/>
        </p:nvSpPr>
        <p:spPr>
          <a:xfrm>
            <a:off x="1194390" y="729307"/>
            <a:ext cx="5313089" cy="5846324"/>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10" name="Table 9">
            <a:extLst>
              <a:ext uri="{FF2B5EF4-FFF2-40B4-BE49-F238E27FC236}">
                <a16:creationId xmlns:a16="http://schemas.microsoft.com/office/drawing/2014/main" id="{31762575-ED2F-446C-A3F0-FD098BAE5441}"/>
              </a:ext>
            </a:extLst>
          </p:cNvPr>
          <p:cNvGraphicFramePr>
            <a:graphicFrameLocks noGrp="1"/>
          </p:cNvGraphicFramePr>
          <p:nvPr/>
        </p:nvGraphicFramePr>
        <p:xfrm>
          <a:off x="6955589" y="1011711"/>
          <a:ext cx="4123791" cy="1402080"/>
        </p:xfrm>
        <a:graphic>
          <a:graphicData uri="http://schemas.openxmlformats.org/drawingml/2006/table">
            <a:tbl>
              <a:tblPr firstRow="1" bandRow="1">
                <a:tableStyleId>{5C22544A-7EE6-4342-B048-85BDC9FD1C3A}</a:tableStyleId>
              </a:tblPr>
              <a:tblGrid>
                <a:gridCol w="4123791">
                  <a:extLst>
                    <a:ext uri="{9D8B030D-6E8A-4147-A177-3AD203B41FA5}">
                      <a16:colId xmlns:a16="http://schemas.microsoft.com/office/drawing/2014/main" val="2221384788"/>
                    </a:ext>
                  </a:extLst>
                </a:gridCol>
              </a:tblGrid>
              <a:tr h="370840">
                <a:tc>
                  <a:txBody>
                    <a:bodyPr/>
                    <a:lstStyle/>
                    <a:p>
                      <a:pPr marL="0" marR="0" lvl="0" indent="0" algn="ctr" defTabSz="896112"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Calibri" panose="020F0502020204030204" pitchFamily="34" charset="0"/>
                          <a:cs typeface="Calibri" panose="020F0502020204030204" pitchFamily="34" charset="0"/>
                        </a:rPr>
                        <a:t>Application window opens 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30844"/>
                  </a:ext>
                </a:extLst>
              </a:tr>
              <a:tr h="370840">
                <a:tc>
                  <a:txBody>
                    <a:bodyPr/>
                    <a:lstStyle/>
                    <a:p>
                      <a:pPr algn="ctr"/>
                      <a:r>
                        <a:rPr lang="en-US" sz="2800" b="1" i="0" dirty="0">
                          <a:solidFill>
                            <a:schemeClr val="tx1"/>
                          </a:solidFill>
                          <a:latin typeface="Calibri" panose="020F0502020204030204" pitchFamily="34" charset="0"/>
                          <a:cs typeface="Calibri" panose="020F0502020204030204" pitchFamily="34" charset="0"/>
                        </a:rPr>
                        <a:t>Tuesday, June 9th</a:t>
                      </a:r>
                    </a:p>
                    <a:p>
                      <a:pPr algn="ctr"/>
                      <a:r>
                        <a:rPr lang="en-US" sz="2800" b="1" i="0" dirty="0">
                          <a:solidFill>
                            <a:schemeClr val="tx1"/>
                          </a:solidFill>
                          <a:latin typeface="Calibri" panose="020F0502020204030204" pitchFamily="34" charset="0"/>
                          <a:cs typeface="Calibri" panose="020F0502020204030204" pitchFamily="34" charset="0"/>
                        </a:rPr>
                        <a:t>09:00am ET</a:t>
                      </a:r>
                      <a:endParaRPr lang="en-US" sz="1400" dirty="0">
                        <a:solidFill>
                          <a:schemeClr val="tx1">
                            <a:lumMod val="85000"/>
                            <a:lumOff val="15000"/>
                          </a:schemeClr>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216259"/>
                  </a:ext>
                </a:extLst>
              </a:tr>
            </a:tbl>
          </a:graphicData>
        </a:graphic>
      </p:graphicFrame>
      <p:graphicFrame>
        <p:nvGraphicFramePr>
          <p:cNvPr id="12" name="Table 11">
            <a:extLst>
              <a:ext uri="{FF2B5EF4-FFF2-40B4-BE49-F238E27FC236}">
                <a16:creationId xmlns:a16="http://schemas.microsoft.com/office/drawing/2014/main" id="{6F733644-1C60-4779-80CE-60973F95AB4C}"/>
              </a:ext>
            </a:extLst>
          </p:cNvPr>
          <p:cNvGraphicFramePr>
            <a:graphicFrameLocks noGrp="1"/>
          </p:cNvGraphicFramePr>
          <p:nvPr/>
        </p:nvGraphicFramePr>
        <p:xfrm>
          <a:off x="6741579" y="5008723"/>
          <a:ext cx="4551812" cy="1188720"/>
        </p:xfrm>
        <a:graphic>
          <a:graphicData uri="http://schemas.openxmlformats.org/drawingml/2006/table">
            <a:tbl>
              <a:tblPr firstRow="1" bandRow="1">
                <a:tableStyleId>{5C22544A-7EE6-4342-B048-85BDC9FD1C3A}</a:tableStyleId>
              </a:tblPr>
              <a:tblGrid>
                <a:gridCol w="4551812">
                  <a:extLst>
                    <a:ext uri="{9D8B030D-6E8A-4147-A177-3AD203B41FA5}">
                      <a16:colId xmlns:a16="http://schemas.microsoft.com/office/drawing/2014/main" val="2221384788"/>
                    </a:ext>
                  </a:extLst>
                </a:gridCol>
              </a:tblGrid>
              <a:tr h="370840">
                <a:tc>
                  <a:txBody>
                    <a:bodyPr/>
                    <a:lstStyle/>
                    <a:p>
                      <a:pPr marL="0" marR="0" lvl="0" indent="0" algn="ctr" defTabSz="896112"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Calibri" panose="020F0502020204030204" pitchFamily="34" charset="0"/>
                          <a:cs typeface="Calibri" panose="020F0502020204030204" pitchFamily="34" charset="0"/>
                        </a:rPr>
                        <a:t>Application will be available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30844"/>
                  </a:ext>
                </a:extLst>
              </a:tr>
              <a:tr h="370840">
                <a:tc>
                  <a:txBody>
                    <a:bodyPr/>
                    <a:lstStyle/>
                    <a:p>
                      <a:pPr algn="ctr"/>
                      <a:r>
                        <a:rPr lang="en-US" sz="2800" b="1" i="0" dirty="0">
                          <a:solidFill>
                            <a:schemeClr val="tx1"/>
                          </a:solidFill>
                          <a:latin typeface="Calibri" panose="020F0502020204030204" pitchFamily="34" charset="0"/>
                          <a:cs typeface="Calibri" panose="020F0502020204030204" pitchFamily="34" charset="0"/>
                          <a:hlinkClick r:id="rId2"/>
                        </a:rPr>
                        <a:t>https://cv.business.nj.gov</a:t>
                      </a:r>
                      <a:r>
                        <a:rPr lang="en-US" sz="2800" b="1" i="0" dirty="0">
                          <a:solidFill>
                            <a:schemeClr val="tx1"/>
                          </a:solidFill>
                          <a:latin typeface="Calibri" panose="020F0502020204030204" pitchFamily="34" charset="0"/>
                          <a:cs typeface="Calibri" panose="020F0502020204030204" pitchFamily="34" charset="0"/>
                        </a:rPr>
                        <a:t> </a:t>
                      </a:r>
                    </a:p>
                    <a:p>
                      <a:pPr algn="ctr"/>
                      <a:endParaRPr lang="en-US" sz="1400" dirty="0">
                        <a:solidFill>
                          <a:schemeClr val="tx1">
                            <a:lumMod val="85000"/>
                            <a:lumOff val="15000"/>
                          </a:schemeClr>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216259"/>
                  </a:ext>
                </a:extLst>
              </a:tr>
            </a:tbl>
          </a:graphicData>
        </a:graphic>
      </p:graphicFrame>
      <p:graphicFrame>
        <p:nvGraphicFramePr>
          <p:cNvPr id="13" name="Table 12">
            <a:extLst>
              <a:ext uri="{FF2B5EF4-FFF2-40B4-BE49-F238E27FC236}">
                <a16:creationId xmlns:a16="http://schemas.microsoft.com/office/drawing/2014/main" id="{8C5062E2-7D6D-49B0-9BF0-5371C7FF394F}"/>
              </a:ext>
            </a:extLst>
          </p:cNvPr>
          <p:cNvGraphicFramePr>
            <a:graphicFrameLocks noGrp="1"/>
          </p:cNvGraphicFramePr>
          <p:nvPr/>
        </p:nvGraphicFramePr>
        <p:xfrm>
          <a:off x="6955589" y="2859344"/>
          <a:ext cx="4123791" cy="1402080"/>
        </p:xfrm>
        <a:graphic>
          <a:graphicData uri="http://schemas.openxmlformats.org/drawingml/2006/table">
            <a:tbl>
              <a:tblPr firstRow="1" bandRow="1">
                <a:tableStyleId>{5C22544A-7EE6-4342-B048-85BDC9FD1C3A}</a:tableStyleId>
              </a:tblPr>
              <a:tblGrid>
                <a:gridCol w="4123791">
                  <a:extLst>
                    <a:ext uri="{9D8B030D-6E8A-4147-A177-3AD203B41FA5}">
                      <a16:colId xmlns:a16="http://schemas.microsoft.com/office/drawing/2014/main" val="2221384788"/>
                    </a:ext>
                  </a:extLst>
                </a:gridCol>
              </a:tblGrid>
              <a:tr h="370840">
                <a:tc>
                  <a:txBody>
                    <a:bodyPr/>
                    <a:lstStyle/>
                    <a:p>
                      <a:pPr marL="0" marR="0" lvl="0" indent="0" algn="ctr" defTabSz="896112"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Calibri" panose="020F0502020204030204" pitchFamily="34" charset="0"/>
                          <a:cs typeface="Calibri" panose="020F0502020204030204" pitchFamily="34" charset="0"/>
                        </a:rPr>
                        <a:t>Application window closes 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30844"/>
                  </a:ext>
                </a:extLst>
              </a:tr>
              <a:tr h="370840">
                <a:tc>
                  <a:txBody>
                    <a:bodyPr/>
                    <a:lstStyle/>
                    <a:p>
                      <a:pPr algn="ctr"/>
                      <a:r>
                        <a:rPr lang="en-US" sz="2800" b="1" i="0" dirty="0">
                          <a:solidFill>
                            <a:schemeClr val="tx1"/>
                          </a:solidFill>
                          <a:latin typeface="Calibri" panose="020F0502020204030204" pitchFamily="34" charset="0"/>
                          <a:cs typeface="Calibri" panose="020F0502020204030204" pitchFamily="34" charset="0"/>
                        </a:rPr>
                        <a:t>To be determined based on funding availability</a:t>
                      </a:r>
                      <a:endParaRPr lang="en-US" sz="1400" dirty="0">
                        <a:solidFill>
                          <a:schemeClr val="tx1">
                            <a:lumMod val="85000"/>
                            <a:lumOff val="15000"/>
                          </a:schemeClr>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216259"/>
                  </a:ext>
                </a:extLst>
              </a:tr>
            </a:tbl>
          </a:graphicData>
        </a:graphic>
      </p:graphicFrame>
      <p:pic>
        <p:nvPicPr>
          <p:cNvPr id="4" name="Picture 3">
            <a:extLst>
              <a:ext uri="{FF2B5EF4-FFF2-40B4-BE49-F238E27FC236}">
                <a16:creationId xmlns:a16="http://schemas.microsoft.com/office/drawing/2014/main" id="{EB899628-A716-45CF-BE5C-6A79F3A3D5B6}"/>
              </a:ext>
            </a:extLst>
          </p:cNvPr>
          <p:cNvPicPr>
            <a:picLocks noChangeAspect="1"/>
          </p:cNvPicPr>
          <p:nvPr/>
        </p:nvPicPr>
        <p:blipFill>
          <a:blip r:embed="rId3"/>
          <a:stretch>
            <a:fillRect/>
          </a:stretch>
        </p:blipFill>
        <p:spPr>
          <a:xfrm>
            <a:off x="1382640" y="857710"/>
            <a:ext cx="4944269" cy="5450507"/>
          </a:xfrm>
          <a:prstGeom prst="rect">
            <a:avLst/>
          </a:prstGeom>
        </p:spPr>
      </p:pic>
    </p:spTree>
    <p:extLst>
      <p:ext uri="{BB962C8B-B14F-4D97-AF65-F5344CB8AC3E}">
        <p14:creationId xmlns:p14="http://schemas.microsoft.com/office/powerpoint/2010/main" val="1175198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C5CB-8AB1-4DB9-B1E1-663C7DB88ECA}"/>
              </a:ext>
            </a:extLst>
          </p:cNvPr>
          <p:cNvSpPr>
            <a:spLocks noGrp="1"/>
          </p:cNvSpPr>
          <p:nvPr>
            <p:ph type="title"/>
          </p:nvPr>
        </p:nvSpPr>
        <p:spPr/>
        <p:txBody>
          <a:bodyPr/>
          <a:lstStyle/>
          <a:p>
            <a:r>
              <a:rPr lang="en-US" dirty="0"/>
              <a:t>Grant Application Screen Shots: </a:t>
            </a:r>
            <a:r>
              <a:rPr lang="en-US" b="0" dirty="0"/>
              <a:t>Contact information for your business</a:t>
            </a:r>
            <a:r>
              <a:rPr lang="en-US" dirty="0"/>
              <a:t> </a:t>
            </a:r>
          </a:p>
        </p:txBody>
      </p:sp>
      <p:sp>
        <p:nvSpPr>
          <p:cNvPr id="4" name="Rectangle 3">
            <a:extLst>
              <a:ext uri="{FF2B5EF4-FFF2-40B4-BE49-F238E27FC236}">
                <a16:creationId xmlns:a16="http://schemas.microsoft.com/office/drawing/2014/main" id="{7CCCEF13-CC03-4958-9096-0B3E88DE6471}"/>
              </a:ext>
            </a:extLst>
          </p:cNvPr>
          <p:cNvSpPr/>
          <p:nvPr/>
        </p:nvSpPr>
        <p:spPr>
          <a:xfrm>
            <a:off x="3216891" y="729307"/>
            <a:ext cx="5515329" cy="5846324"/>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059A8ADB-F399-4757-9194-BDB0B06F7295}"/>
              </a:ext>
            </a:extLst>
          </p:cNvPr>
          <p:cNvPicPr>
            <a:picLocks noChangeAspect="1"/>
          </p:cNvPicPr>
          <p:nvPr/>
        </p:nvPicPr>
        <p:blipFill>
          <a:blip r:embed="rId2"/>
          <a:stretch>
            <a:fillRect/>
          </a:stretch>
        </p:blipFill>
        <p:spPr>
          <a:xfrm>
            <a:off x="3318011" y="833381"/>
            <a:ext cx="5313089" cy="5611905"/>
          </a:xfrm>
          <a:prstGeom prst="rect">
            <a:avLst/>
          </a:prstGeom>
        </p:spPr>
      </p:pic>
    </p:spTree>
    <p:extLst>
      <p:ext uri="{BB962C8B-B14F-4D97-AF65-F5344CB8AC3E}">
        <p14:creationId xmlns:p14="http://schemas.microsoft.com/office/powerpoint/2010/main" val="95887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C5CB-8AB1-4DB9-B1E1-663C7DB88ECA}"/>
              </a:ext>
            </a:extLst>
          </p:cNvPr>
          <p:cNvSpPr>
            <a:spLocks noGrp="1"/>
          </p:cNvSpPr>
          <p:nvPr>
            <p:ph type="title"/>
          </p:nvPr>
        </p:nvSpPr>
        <p:spPr/>
        <p:txBody>
          <a:bodyPr/>
          <a:lstStyle/>
          <a:p>
            <a:r>
              <a:rPr lang="en-US" dirty="0"/>
              <a:t>Grant Application Screen Shots:</a:t>
            </a:r>
            <a:r>
              <a:rPr lang="en-US" b="0" dirty="0"/>
              <a:t> Information about your industry (1/2)</a:t>
            </a:r>
            <a:r>
              <a:rPr lang="en-US" dirty="0"/>
              <a:t>  </a:t>
            </a:r>
          </a:p>
        </p:txBody>
      </p:sp>
      <p:sp>
        <p:nvSpPr>
          <p:cNvPr id="5" name="Rectangle 4">
            <a:extLst>
              <a:ext uri="{FF2B5EF4-FFF2-40B4-BE49-F238E27FC236}">
                <a16:creationId xmlns:a16="http://schemas.microsoft.com/office/drawing/2014/main" id="{6A8F4BCB-451F-4058-A9B2-26067F01FB3A}"/>
              </a:ext>
            </a:extLst>
          </p:cNvPr>
          <p:cNvSpPr/>
          <p:nvPr/>
        </p:nvSpPr>
        <p:spPr>
          <a:xfrm>
            <a:off x="1991205" y="729307"/>
            <a:ext cx="5395768" cy="5846324"/>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67669AFC-156F-4170-8B30-D9C53DE269D3}"/>
              </a:ext>
            </a:extLst>
          </p:cNvPr>
          <p:cNvPicPr>
            <a:picLocks noChangeAspect="1"/>
          </p:cNvPicPr>
          <p:nvPr/>
        </p:nvPicPr>
        <p:blipFill>
          <a:blip r:embed="rId2"/>
          <a:stretch>
            <a:fillRect/>
          </a:stretch>
        </p:blipFill>
        <p:spPr>
          <a:xfrm>
            <a:off x="2152230" y="862794"/>
            <a:ext cx="5098819" cy="5606585"/>
          </a:xfrm>
          <a:prstGeom prst="rect">
            <a:avLst/>
          </a:prstGeom>
        </p:spPr>
      </p:pic>
      <p:cxnSp>
        <p:nvCxnSpPr>
          <p:cNvPr id="6" name="Straight Arrow Connector 5">
            <a:extLst>
              <a:ext uri="{FF2B5EF4-FFF2-40B4-BE49-F238E27FC236}">
                <a16:creationId xmlns:a16="http://schemas.microsoft.com/office/drawing/2014/main" id="{59EB4136-B569-4677-A560-354088C56AF6}"/>
              </a:ext>
            </a:extLst>
          </p:cNvPr>
          <p:cNvCxnSpPr/>
          <p:nvPr/>
        </p:nvCxnSpPr>
        <p:spPr>
          <a:xfrm flipH="1">
            <a:off x="6176398" y="2161773"/>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743A4E1-1364-4805-AB71-A7CAEB4204C4}"/>
              </a:ext>
            </a:extLst>
          </p:cNvPr>
          <p:cNvSpPr txBox="1"/>
          <p:nvPr/>
        </p:nvSpPr>
        <p:spPr>
          <a:xfrm>
            <a:off x="7684185" y="2007884"/>
            <a:ext cx="3472774" cy="246221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Entity types include: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Sole Proprietorship</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Limited Liability Corporation (LLC)</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Single-Member LLC (SMLLC)</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Partnership</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C-Corporation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S-Corporation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501(c)(3) nonprofit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501(c)(4) nonprofit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501(c)(7) nonprofit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Other (estate, municipality, etc.)</a:t>
            </a:r>
          </a:p>
        </p:txBody>
      </p:sp>
      <p:cxnSp>
        <p:nvCxnSpPr>
          <p:cNvPr id="8" name="Straight Arrow Connector 7">
            <a:extLst>
              <a:ext uri="{FF2B5EF4-FFF2-40B4-BE49-F238E27FC236}">
                <a16:creationId xmlns:a16="http://schemas.microsoft.com/office/drawing/2014/main" id="{B774325B-D288-4BF5-A370-95CA7A9081A1}"/>
              </a:ext>
            </a:extLst>
          </p:cNvPr>
          <p:cNvCxnSpPr/>
          <p:nvPr/>
        </p:nvCxnSpPr>
        <p:spPr>
          <a:xfrm flipH="1">
            <a:off x="6176398" y="4762698"/>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D435E2F-A1F9-4212-9428-A199E4717FBE}"/>
              </a:ext>
            </a:extLst>
          </p:cNvPr>
          <p:cNvSpPr txBox="1"/>
          <p:nvPr/>
        </p:nvSpPr>
        <p:spPr>
          <a:xfrm>
            <a:off x="7684185" y="4608809"/>
            <a:ext cx="347277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Check if you self-identify as one of these business types</a:t>
            </a:r>
          </a:p>
        </p:txBody>
      </p:sp>
    </p:spTree>
    <p:extLst>
      <p:ext uri="{BB962C8B-B14F-4D97-AF65-F5344CB8AC3E}">
        <p14:creationId xmlns:p14="http://schemas.microsoft.com/office/powerpoint/2010/main" val="88426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C5CB-8AB1-4DB9-B1E1-663C7DB88ECA}"/>
              </a:ext>
            </a:extLst>
          </p:cNvPr>
          <p:cNvSpPr>
            <a:spLocks noGrp="1"/>
          </p:cNvSpPr>
          <p:nvPr>
            <p:ph type="title"/>
          </p:nvPr>
        </p:nvSpPr>
        <p:spPr/>
        <p:txBody>
          <a:bodyPr/>
          <a:lstStyle/>
          <a:p>
            <a:r>
              <a:rPr lang="en-US" dirty="0"/>
              <a:t>Grant Application Screen Shots:</a:t>
            </a:r>
            <a:r>
              <a:rPr lang="en-US" b="0" dirty="0"/>
              <a:t> Information about your industry (1	/2)</a:t>
            </a:r>
            <a:endParaRPr lang="en-US" dirty="0"/>
          </a:p>
        </p:txBody>
      </p:sp>
      <p:sp>
        <p:nvSpPr>
          <p:cNvPr id="3" name="Rectangle 2">
            <a:extLst>
              <a:ext uri="{FF2B5EF4-FFF2-40B4-BE49-F238E27FC236}">
                <a16:creationId xmlns:a16="http://schemas.microsoft.com/office/drawing/2014/main" id="{2F521845-13B0-44E8-BB32-B865490A32F5}"/>
              </a:ext>
            </a:extLst>
          </p:cNvPr>
          <p:cNvSpPr/>
          <p:nvPr/>
        </p:nvSpPr>
        <p:spPr>
          <a:xfrm>
            <a:off x="2285999" y="1334530"/>
            <a:ext cx="7352271" cy="4040660"/>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1966037D-AFDB-46C7-8B12-BB82702D8127}"/>
              </a:ext>
            </a:extLst>
          </p:cNvPr>
          <p:cNvPicPr>
            <a:picLocks noChangeAspect="1"/>
          </p:cNvPicPr>
          <p:nvPr/>
        </p:nvPicPr>
        <p:blipFill>
          <a:blip r:embed="rId2"/>
          <a:stretch>
            <a:fillRect/>
          </a:stretch>
        </p:blipFill>
        <p:spPr>
          <a:xfrm>
            <a:off x="2502693" y="1546224"/>
            <a:ext cx="6943725" cy="3629025"/>
          </a:xfrm>
          <a:prstGeom prst="rect">
            <a:avLst/>
          </a:prstGeom>
        </p:spPr>
      </p:pic>
    </p:spTree>
    <p:extLst>
      <p:ext uri="{BB962C8B-B14F-4D97-AF65-F5344CB8AC3E}">
        <p14:creationId xmlns:p14="http://schemas.microsoft.com/office/powerpoint/2010/main" val="2790020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C5CB-8AB1-4DB9-B1E1-663C7DB88ECA}"/>
              </a:ext>
            </a:extLst>
          </p:cNvPr>
          <p:cNvSpPr>
            <a:spLocks noGrp="1"/>
          </p:cNvSpPr>
          <p:nvPr>
            <p:ph type="title"/>
          </p:nvPr>
        </p:nvSpPr>
        <p:spPr/>
        <p:txBody>
          <a:bodyPr/>
          <a:lstStyle/>
          <a:p>
            <a:r>
              <a:rPr lang="en-US" dirty="0"/>
              <a:t>Grant Application Screen Shots:</a:t>
            </a:r>
            <a:r>
              <a:rPr lang="en-US" b="0" dirty="0"/>
              <a:t> Information about your industry (2/2)</a:t>
            </a:r>
            <a:endParaRPr lang="en-US" dirty="0"/>
          </a:p>
        </p:txBody>
      </p:sp>
      <p:sp>
        <p:nvSpPr>
          <p:cNvPr id="4" name="Rectangle 3">
            <a:extLst>
              <a:ext uri="{FF2B5EF4-FFF2-40B4-BE49-F238E27FC236}">
                <a16:creationId xmlns:a16="http://schemas.microsoft.com/office/drawing/2014/main" id="{C7819E2A-4D2E-4E9C-90D8-9688076BE4CE}"/>
              </a:ext>
            </a:extLst>
          </p:cNvPr>
          <p:cNvSpPr/>
          <p:nvPr/>
        </p:nvSpPr>
        <p:spPr>
          <a:xfrm>
            <a:off x="3818302" y="803189"/>
            <a:ext cx="4312508" cy="5795319"/>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6391E8EE-AFA8-4C3C-9B53-BC930C41305B}"/>
              </a:ext>
            </a:extLst>
          </p:cNvPr>
          <p:cNvPicPr>
            <a:picLocks noChangeAspect="1"/>
          </p:cNvPicPr>
          <p:nvPr/>
        </p:nvPicPr>
        <p:blipFill>
          <a:blip r:embed="rId2"/>
          <a:stretch>
            <a:fillRect/>
          </a:stretch>
        </p:blipFill>
        <p:spPr>
          <a:xfrm>
            <a:off x="4049565" y="914400"/>
            <a:ext cx="3920407" cy="5522294"/>
          </a:xfrm>
          <a:prstGeom prst="rect">
            <a:avLst/>
          </a:prstGeom>
        </p:spPr>
      </p:pic>
      <p:cxnSp>
        <p:nvCxnSpPr>
          <p:cNvPr id="7" name="Straight Arrow Connector 6">
            <a:extLst>
              <a:ext uri="{FF2B5EF4-FFF2-40B4-BE49-F238E27FC236}">
                <a16:creationId xmlns:a16="http://schemas.microsoft.com/office/drawing/2014/main" id="{4600759D-44AB-4237-BB1F-A52B71FC531F}"/>
              </a:ext>
            </a:extLst>
          </p:cNvPr>
          <p:cNvCxnSpPr/>
          <p:nvPr/>
        </p:nvCxnSpPr>
        <p:spPr>
          <a:xfrm flipH="1">
            <a:off x="7969972" y="2268778"/>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EBB797D-B4A1-4BCA-A46E-B4F3CDE3E428}"/>
              </a:ext>
            </a:extLst>
          </p:cNvPr>
          <p:cNvSpPr txBox="1"/>
          <p:nvPr/>
        </p:nvSpPr>
        <p:spPr>
          <a:xfrm>
            <a:off x="9477759" y="2114889"/>
            <a:ext cx="217289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Pre-populated options</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9" name="Straight Arrow Connector 8">
            <a:extLst>
              <a:ext uri="{FF2B5EF4-FFF2-40B4-BE49-F238E27FC236}">
                <a16:creationId xmlns:a16="http://schemas.microsoft.com/office/drawing/2014/main" id="{62F4F34F-9B84-4A0B-9D3F-B2073254EEF0}"/>
              </a:ext>
            </a:extLst>
          </p:cNvPr>
          <p:cNvCxnSpPr/>
          <p:nvPr/>
        </p:nvCxnSpPr>
        <p:spPr>
          <a:xfrm flipH="1">
            <a:off x="7969972" y="2651346"/>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46BEDB6-FD09-4638-BAE9-7233FCFB9356}"/>
              </a:ext>
            </a:extLst>
          </p:cNvPr>
          <p:cNvSpPr txBox="1"/>
          <p:nvPr/>
        </p:nvSpPr>
        <p:spPr>
          <a:xfrm>
            <a:off x="9477759" y="2497457"/>
            <a:ext cx="217289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Pre-populated options</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TextBox 11">
            <a:extLst>
              <a:ext uri="{FF2B5EF4-FFF2-40B4-BE49-F238E27FC236}">
                <a16:creationId xmlns:a16="http://schemas.microsoft.com/office/drawing/2014/main" id="{3F7EFAD4-7C47-495A-A1E7-BBF72FD9B70C}"/>
              </a:ext>
            </a:extLst>
          </p:cNvPr>
          <p:cNvSpPr txBox="1"/>
          <p:nvPr/>
        </p:nvSpPr>
        <p:spPr>
          <a:xfrm>
            <a:off x="9477759" y="3158370"/>
            <a:ext cx="2172892"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Automatically populated description for the organization to check</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3" name="Straight Arrow Connector 12">
            <a:extLst>
              <a:ext uri="{FF2B5EF4-FFF2-40B4-BE49-F238E27FC236}">
                <a16:creationId xmlns:a16="http://schemas.microsoft.com/office/drawing/2014/main" id="{96ED2D21-94F9-4992-A8DF-6990688DC97C}"/>
              </a:ext>
            </a:extLst>
          </p:cNvPr>
          <p:cNvCxnSpPr/>
          <p:nvPr/>
        </p:nvCxnSpPr>
        <p:spPr>
          <a:xfrm flipH="1">
            <a:off x="7969972" y="3303418"/>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ED3BD07-92B9-4415-B196-5E1FC6D968BB}"/>
              </a:ext>
            </a:extLst>
          </p:cNvPr>
          <p:cNvSpPr txBox="1"/>
          <p:nvPr/>
        </p:nvSpPr>
        <p:spPr>
          <a:xfrm>
            <a:off x="9477759" y="5767368"/>
            <a:ext cx="217289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Need to confirm</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5" name="Straight Arrow Connector 14">
            <a:extLst>
              <a:ext uri="{FF2B5EF4-FFF2-40B4-BE49-F238E27FC236}">
                <a16:creationId xmlns:a16="http://schemas.microsoft.com/office/drawing/2014/main" id="{AA0770F8-134C-49D4-A3C6-4FB460A46733}"/>
              </a:ext>
            </a:extLst>
          </p:cNvPr>
          <p:cNvCxnSpPr/>
          <p:nvPr/>
        </p:nvCxnSpPr>
        <p:spPr>
          <a:xfrm flipH="1">
            <a:off x="7969972" y="5912416"/>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66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03DC-596C-4305-89B1-E3C508EBAE96}"/>
              </a:ext>
            </a:extLst>
          </p:cNvPr>
          <p:cNvSpPr>
            <a:spLocks noGrp="1"/>
          </p:cNvSpPr>
          <p:nvPr>
            <p:ph type="title"/>
          </p:nvPr>
        </p:nvSpPr>
        <p:spPr/>
        <p:txBody>
          <a:bodyPr/>
          <a:lstStyle/>
          <a:p>
            <a:r>
              <a:rPr lang="en-US" dirty="0"/>
              <a:t>Grant Application Screen Shots:</a:t>
            </a:r>
            <a:r>
              <a:rPr lang="en-US" b="0" dirty="0"/>
              <a:t> Business Details</a:t>
            </a:r>
            <a:endParaRPr lang="en-US" dirty="0"/>
          </a:p>
        </p:txBody>
      </p:sp>
      <p:sp>
        <p:nvSpPr>
          <p:cNvPr id="4" name="Rectangle 3">
            <a:extLst>
              <a:ext uri="{FF2B5EF4-FFF2-40B4-BE49-F238E27FC236}">
                <a16:creationId xmlns:a16="http://schemas.microsoft.com/office/drawing/2014/main" id="{8E2078B8-A92E-4C5B-97EF-429017A5950E}"/>
              </a:ext>
            </a:extLst>
          </p:cNvPr>
          <p:cNvSpPr/>
          <p:nvPr/>
        </p:nvSpPr>
        <p:spPr>
          <a:xfrm>
            <a:off x="3445086" y="803189"/>
            <a:ext cx="5029136" cy="5795319"/>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840CBEA5-67AE-41BA-8457-B0EB18117D5C}"/>
              </a:ext>
            </a:extLst>
          </p:cNvPr>
          <p:cNvPicPr>
            <a:picLocks noChangeAspect="1"/>
          </p:cNvPicPr>
          <p:nvPr/>
        </p:nvPicPr>
        <p:blipFill>
          <a:blip r:embed="rId2"/>
          <a:stretch>
            <a:fillRect/>
          </a:stretch>
        </p:blipFill>
        <p:spPr>
          <a:xfrm>
            <a:off x="3610079" y="1025610"/>
            <a:ext cx="4728954" cy="5361656"/>
          </a:xfrm>
          <a:prstGeom prst="rect">
            <a:avLst/>
          </a:prstGeom>
        </p:spPr>
      </p:pic>
      <p:cxnSp>
        <p:nvCxnSpPr>
          <p:cNvPr id="7" name="Straight Arrow Connector 6">
            <a:extLst>
              <a:ext uri="{FF2B5EF4-FFF2-40B4-BE49-F238E27FC236}">
                <a16:creationId xmlns:a16="http://schemas.microsoft.com/office/drawing/2014/main" id="{E990CDB0-57AD-4103-BFA4-CC07063F846E}"/>
              </a:ext>
            </a:extLst>
          </p:cNvPr>
          <p:cNvCxnSpPr/>
          <p:nvPr/>
        </p:nvCxnSpPr>
        <p:spPr>
          <a:xfrm flipH="1">
            <a:off x="7969972" y="2111381"/>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184D373-2F22-4CB9-B5CB-D10BB635A366}"/>
              </a:ext>
            </a:extLst>
          </p:cNvPr>
          <p:cNvSpPr txBox="1"/>
          <p:nvPr/>
        </p:nvSpPr>
        <p:spPr>
          <a:xfrm>
            <a:off x="9477759" y="1634327"/>
            <a:ext cx="2172892"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Home-based businesses are allowed in Round 2 of the program</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2056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9774F3-C5FC-48E0-8CF1-844F798950C8}"/>
              </a:ext>
            </a:extLst>
          </p:cNvPr>
          <p:cNvSpPr/>
          <p:nvPr/>
        </p:nvSpPr>
        <p:spPr>
          <a:xfrm>
            <a:off x="2604655" y="779371"/>
            <a:ext cx="5793714" cy="5462394"/>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54CEC48D-DB33-46B5-8B13-290BB0A14C49}"/>
              </a:ext>
            </a:extLst>
          </p:cNvPr>
          <p:cNvSpPr>
            <a:spLocks noGrp="1"/>
          </p:cNvSpPr>
          <p:nvPr>
            <p:ph type="title"/>
          </p:nvPr>
        </p:nvSpPr>
        <p:spPr/>
        <p:txBody>
          <a:bodyPr/>
          <a:lstStyle/>
          <a:p>
            <a:r>
              <a:rPr lang="en-US" dirty="0"/>
              <a:t>Grant Application Screen Shots:</a:t>
            </a:r>
            <a:r>
              <a:rPr lang="en-US" b="0" dirty="0"/>
              <a:t> COVID-19 Impact</a:t>
            </a:r>
            <a:endParaRPr lang="en-US" dirty="0"/>
          </a:p>
        </p:txBody>
      </p:sp>
      <p:sp>
        <p:nvSpPr>
          <p:cNvPr id="7" name="Rectangle 6">
            <a:extLst>
              <a:ext uri="{FF2B5EF4-FFF2-40B4-BE49-F238E27FC236}">
                <a16:creationId xmlns:a16="http://schemas.microsoft.com/office/drawing/2014/main" id="{77EC3AB0-F574-4D01-B148-AE9DD7C6CEC0}"/>
              </a:ext>
            </a:extLst>
          </p:cNvPr>
          <p:cNvSpPr/>
          <p:nvPr/>
        </p:nvSpPr>
        <p:spPr>
          <a:xfrm>
            <a:off x="9344458" y="4266753"/>
            <a:ext cx="2125593" cy="116955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Dollar value impact over the last three months on your business as a result of Covid-19</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 name="Picture 7">
            <a:extLst>
              <a:ext uri="{FF2B5EF4-FFF2-40B4-BE49-F238E27FC236}">
                <a16:creationId xmlns:a16="http://schemas.microsoft.com/office/drawing/2014/main" id="{DDACF658-97E6-4BDF-BD01-ABE4F8810B05}"/>
              </a:ext>
            </a:extLst>
          </p:cNvPr>
          <p:cNvPicPr>
            <a:picLocks noChangeAspect="1"/>
          </p:cNvPicPr>
          <p:nvPr/>
        </p:nvPicPr>
        <p:blipFill>
          <a:blip r:embed="rId2"/>
          <a:stretch>
            <a:fillRect/>
          </a:stretch>
        </p:blipFill>
        <p:spPr>
          <a:xfrm>
            <a:off x="2994458" y="989790"/>
            <a:ext cx="5018160" cy="5041556"/>
          </a:xfrm>
          <a:prstGeom prst="rect">
            <a:avLst/>
          </a:prstGeom>
        </p:spPr>
      </p:pic>
      <p:cxnSp>
        <p:nvCxnSpPr>
          <p:cNvPr id="9" name="Straight Arrow Connector 8">
            <a:extLst>
              <a:ext uri="{FF2B5EF4-FFF2-40B4-BE49-F238E27FC236}">
                <a16:creationId xmlns:a16="http://schemas.microsoft.com/office/drawing/2014/main" id="{1032EAB4-0867-4AF7-A590-A8162E6D029E}"/>
              </a:ext>
            </a:extLst>
          </p:cNvPr>
          <p:cNvCxnSpPr/>
          <p:nvPr/>
        </p:nvCxnSpPr>
        <p:spPr>
          <a:xfrm flipH="1">
            <a:off x="7712569" y="4942327"/>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C807E23-6534-4746-AB38-DB17E143E998}"/>
              </a:ext>
            </a:extLst>
          </p:cNvPr>
          <p:cNvSpPr/>
          <p:nvPr/>
        </p:nvSpPr>
        <p:spPr>
          <a:xfrm>
            <a:off x="9344458" y="3138126"/>
            <a:ext cx="1969806"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If your business remained open, was it at normal levels or less</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2" name="Straight Arrow Connector 11">
            <a:extLst>
              <a:ext uri="{FF2B5EF4-FFF2-40B4-BE49-F238E27FC236}">
                <a16:creationId xmlns:a16="http://schemas.microsoft.com/office/drawing/2014/main" id="{620E8DC0-9855-4264-9104-7BBE4D352F0E}"/>
              </a:ext>
            </a:extLst>
          </p:cNvPr>
          <p:cNvCxnSpPr/>
          <p:nvPr/>
        </p:nvCxnSpPr>
        <p:spPr>
          <a:xfrm flipH="1">
            <a:off x="7712569" y="3516058"/>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768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A19C27-655C-4098-9261-7AC6F1A7CED8}"/>
              </a:ext>
            </a:extLst>
          </p:cNvPr>
          <p:cNvSpPr/>
          <p:nvPr/>
        </p:nvSpPr>
        <p:spPr>
          <a:xfrm>
            <a:off x="5974556" y="4067054"/>
            <a:ext cx="4578114" cy="1947884"/>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30DE07AC-7DD6-42C0-9392-182AB162DAF6}"/>
              </a:ext>
            </a:extLst>
          </p:cNvPr>
          <p:cNvSpPr/>
          <p:nvPr/>
        </p:nvSpPr>
        <p:spPr>
          <a:xfrm>
            <a:off x="5974556" y="1783857"/>
            <a:ext cx="4578114" cy="1947884"/>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3">
            <a:extLst>
              <a:ext uri="{FF2B5EF4-FFF2-40B4-BE49-F238E27FC236}">
                <a16:creationId xmlns:a16="http://schemas.microsoft.com/office/drawing/2014/main" id="{9D9774F3-C5FC-48E0-8CF1-844F798950C8}"/>
              </a:ext>
            </a:extLst>
          </p:cNvPr>
          <p:cNvSpPr/>
          <p:nvPr/>
        </p:nvSpPr>
        <p:spPr>
          <a:xfrm>
            <a:off x="420131" y="741405"/>
            <a:ext cx="4955059" cy="5844746"/>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54CEC48D-DB33-46B5-8B13-290BB0A14C49}"/>
              </a:ext>
            </a:extLst>
          </p:cNvPr>
          <p:cNvSpPr>
            <a:spLocks noGrp="1"/>
          </p:cNvSpPr>
          <p:nvPr>
            <p:ph type="title"/>
          </p:nvPr>
        </p:nvSpPr>
        <p:spPr/>
        <p:txBody>
          <a:bodyPr/>
          <a:lstStyle/>
          <a:p>
            <a:r>
              <a:rPr lang="en-US" dirty="0"/>
              <a:t>Grant Application Screen Shots:</a:t>
            </a:r>
            <a:r>
              <a:rPr lang="en-US" b="0" dirty="0"/>
              <a:t> Duplication of Benefit (DOB) Affidavit</a:t>
            </a:r>
            <a:endParaRPr lang="en-US" dirty="0"/>
          </a:p>
        </p:txBody>
      </p:sp>
      <p:pic>
        <p:nvPicPr>
          <p:cNvPr id="5" name="Picture 4">
            <a:extLst>
              <a:ext uri="{FF2B5EF4-FFF2-40B4-BE49-F238E27FC236}">
                <a16:creationId xmlns:a16="http://schemas.microsoft.com/office/drawing/2014/main" id="{1EB54FB3-58F0-4EC6-A750-3F782D89C253}"/>
              </a:ext>
            </a:extLst>
          </p:cNvPr>
          <p:cNvPicPr>
            <a:picLocks noChangeAspect="1"/>
          </p:cNvPicPr>
          <p:nvPr/>
        </p:nvPicPr>
        <p:blipFill>
          <a:blip r:embed="rId2"/>
          <a:stretch>
            <a:fillRect/>
          </a:stretch>
        </p:blipFill>
        <p:spPr>
          <a:xfrm>
            <a:off x="617838" y="858189"/>
            <a:ext cx="4601601" cy="5614973"/>
          </a:xfrm>
          <a:prstGeom prst="rect">
            <a:avLst/>
          </a:prstGeom>
        </p:spPr>
      </p:pic>
      <p:pic>
        <p:nvPicPr>
          <p:cNvPr id="6" name="Picture 5">
            <a:extLst>
              <a:ext uri="{FF2B5EF4-FFF2-40B4-BE49-F238E27FC236}">
                <a16:creationId xmlns:a16="http://schemas.microsoft.com/office/drawing/2014/main" id="{C4A3F2BC-0DB7-48C8-A7B8-861A86694AB9}"/>
              </a:ext>
            </a:extLst>
          </p:cNvPr>
          <p:cNvPicPr>
            <a:picLocks noChangeAspect="1"/>
          </p:cNvPicPr>
          <p:nvPr/>
        </p:nvPicPr>
        <p:blipFill>
          <a:blip r:embed="rId3"/>
          <a:stretch>
            <a:fillRect/>
          </a:stretch>
        </p:blipFill>
        <p:spPr>
          <a:xfrm>
            <a:off x="6086236" y="1940012"/>
            <a:ext cx="4292473" cy="1645850"/>
          </a:xfrm>
          <a:prstGeom prst="rect">
            <a:avLst/>
          </a:prstGeom>
        </p:spPr>
      </p:pic>
      <p:pic>
        <p:nvPicPr>
          <p:cNvPr id="7" name="Picture 6">
            <a:extLst>
              <a:ext uri="{FF2B5EF4-FFF2-40B4-BE49-F238E27FC236}">
                <a16:creationId xmlns:a16="http://schemas.microsoft.com/office/drawing/2014/main" id="{A9B4B902-309D-4CC9-9E04-11F1CA54C02D}"/>
              </a:ext>
            </a:extLst>
          </p:cNvPr>
          <p:cNvPicPr>
            <a:picLocks noChangeAspect="1"/>
          </p:cNvPicPr>
          <p:nvPr/>
        </p:nvPicPr>
        <p:blipFill>
          <a:blip r:embed="rId4"/>
          <a:stretch>
            <a:fillRect/>
          </a:stretch>
        </p:blipFill>
        <p:spPr>
          <a:xfrm>
            <a:off x="6086236" y="4217616"/>
            <a:ext cx="4292473" cy="1646760"/>
          </a:xfrm>
          <a:prstGeom prst="rect">
            <a:avLst/>
          </a:prstGeom>
        </p:spPr>
      </p:pic>
      <p:graphicFrame>
        <p:nvGraphicFramePr>
          <p:cNvPr id="10" name="Table 9">
            <a:extLst>
              <a:ext uri="{FF2B5EF4-FFF2-40B4-BE49-F238E27FC236}">
                <a16:creationId xmlns:a16="http://schemas.microsoft.com/office/drawing/2014/main" id="{72928D11-B7CD-4D12-8BEB-EA399F4E89DC}"/>
              </a:ext>
            </a:extLst>
          </p:cNvPr>
          <p:cNvGraphicFramePr>
            <a:graphicFrameLocks noGrp="1"/>
          </p:cNvGraphicFramePr>
          <p:nvPr/>
        </p:nvGraphicFramePr>
        <p:xfrm>
          <a:off x="5974556" y="938700"/>
          <a:ext cx="4123791" cy="767080"/>
        </p:xfrm>
        <a:graphic>
          <a:graphicData uri="http://schemas.openxmlformats.org/drawingml/2006/table">
            <a:tbl>
              <a:tblPr firstRow="1" bandRow="1">
                <a:tableStyleId>{5C22544A-7EE6-4342-B048-85BDC9FD1C3A}</a:tableStyleId>
              </a:tblPr>
              <a:tblGrid>
                <a:gridCol w="4123791">
                  <a:extLst>
                    <a:ext uri="{9D8B030D-6E8A-4147-A177-3AD203B41FA5}">
                      <a16:colId xmlns:a16="http://schemas.microsoft.com/office/drawing/2014/main" val="2221384788"/>
                    </a:ext>
                  </a:extLst>
                </a:gridCol>
              </a:tblGrid>
              <a:tr h="370840">
                <a:tc>
                  <a:txBody>
                    <a:bodyPr/>
                    <a:lstStyle/>
                    <a:p>
                      <a:pPr marL="0" marR="0" lvl="0" indent="0" algn="l" defTabSz="896112" rtl="0" eaLnBrk="1" fontAlgn="auto" latinLnBrk="0" hangingPunct="1">
                        <a:lnSpc>
                          <a:spcPct val="100000"/>
                        </a:lnSpc>
                        <a:spcBef>
                          <a:spcPts val="0"/>
                        </a:spcBef>
                        <a:spcAft>
                          <a:spcPts val="0"/>
                        </a:spcAft>
                        <a:buClrTx/>
                        <a:buSzTx/>
                        <a:buFontTx/>
                        <a:buNone/>
                        <a:tabLst/>
                        <a:defRPr/>
                      </a:pPr>
                      <a:endParaRPr lang="en-US" sz="1800" b="1" dirty="0">
                        <a:solidFill>
                          <a:schemeClr val="accent2"/>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30844"/>
                  </a:ext>
                </a:extLst>
              </a:tr>
              <a:tr h="370840">
                <a:tc>
                  <a:txBody>
                    <a:bodyPr/>
                    <a:lstStyle/>
                    <a:p>
                      <a:pPr algn="l"/>
                      <a:r>
                        <a:rPr lang="en-US" sz="2000" b="1" i="0" dirty="0">
                          <a:solidFill>
                            <a:schemeClr val="tx1"/>
                          </a:solidFill>
                          <a:latin typeface="Calibri" panose="020F0502020204030204" pitchFamily="34" charset="0"/>
                          <a:cs typeface="Calibri" panose="020F0502020204030204" pitchFamily="34" charset="0"/>
                        </a:rPr>
                        <a:t>Examples if yes is selected:</a:t>
                      </a:r>
                      <a:endParaRPr lang="en-US" sz="1100" dirty="0">
                        <a:solidFill>
                          <a:schemeClr val="tx1">
                            <a:lumMod val="85000"/>
                            <a:lumOff val="15000"/>
                          </a:schemeClr>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216259"/>
                  </a:ext>
                </a:extLst>
              </a:tr>
            </a:tbl>
          </a:graphicData>
        </a:graphic>
      </p:graphicFrame>
      <p:cxnSp>
        <p:nvCxnSpPr>
          <p:cNvPr id="11" name="Straight Arrow Connector 10">
            <a:extLst>
              <a:ext uri="{FF2B5EF4-FFF2-40B4-BE49-F238E27FC236}">
                <a16:creationId xmlns:a16="http://schemas.microsoft.com/office/drawing/2014/main" id="{BD5D7177-ED70-4A08-A453-A1550CDF2839}"/>
              </a:ext>
            </a:extLst>
          </p:cNvPr>
          <p:cNvCxnSpPr>
            <a:cxnSpLocks/>
          </p:cNvCxnSpPr>
          <p:nvPr/>
        </p:nvCxnSpPr>
        <p:spPr>
          <a:xfrm>
            <a:off x="4324662" y="3063257"/>
            <a:ext cx="1501716"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13CD1E4-3FFE-409C-A6E9-52714C640E6C}"/>
              </a:ext>
            </a:extLst>
          </p:cNvPr>
          <p:cNvCxnSpPr>
            <a:cxnSpLocks/>
          </p:cNvCxnSpPr>
          <p:nvPr/>
        </p:nvCxnSpPr>
        <p:spPr>
          <a:xfrm>
            <a:off x="4324662" y="4449847"/>
            <a:ext cx="1501716"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777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1016CF-C199-4111-B2AE-43E7D8F9BD80}"/>
              </a:ext>
            </a:extLst>
          </p:cNvPr>
          <p:cNvSpPr/>
          <p:nvPr/>
        </p:nvSpPr>
        <p:spPr>
          <a:xfrm>
            <a:off x="2335426" y="1421027"/>
            <a:ext cx="7278129" cy="3880021"/>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DC59C806-6027-4E59-91FD-54EEEFD67A26}"/>
              </a:ext>
            </a:extLst>
          </p:cNvPr>
          <p:cNvSpPr>
            <a:spLocks noGrp="1"/>
          </p:cNvSpPr>
          <p:nvPr>
            <p:ph type="title"/>
          </p:nvPr>
        </p:nvSpPr>
        <p:spPr/>
        <p:txBody>
          <a:bodyPr/>
          <a:lstStyle/>
          <a:p>
            <a:r>
              <a:rPr lang="en-US" dirty="0"/>
              <a:t>Grant Application Screen Shots:</a:t>
            </a:r>
            <a:r>
              <a:rPr lang="en-US" b="0" dirty="0"/>
              <a:t> Additional Background and Certifications (1/2)</a:t>
            </a:r>
            <a:endParaRPr lang="en-US" dirty="0"/>
          </a:p>
        </p:txBody>
      </p:sp>
      <p:pic>
        <p:nvPicPr>
          <p:cNvPr id="3" name="Picture 2">
            <a:extLst>
              <a:ext uri="{FF2B5EF4-FFF2-40B4-BE49-F238E27FC236}">
                <a16:creationId xmlns:a16="http://schemas.microsoft.com/office/drawing/2014/main" id="{B118B11A-F817-4265-8807-DCF0CC5CE384}"/>
              </a:ext>
            </a:extLst>
          </p:cNvPr>
          <p:cNvPicPr>
            <a:picLocks noChangeAspect="1"/>
          </p:cNvPicPr>
          <p:nvPr/>
        </p:nvPicPr>
        <p:blipFill>
          <a:blip r:embed="rId2"/>
          <a:stretch>
            <a:fillRect/>
          </a:stretch>
        </p:blipFill>
        <p:spPr>
          <a:xfrm>
            <a:off x="2497931" y="1641474"/>
            <a:ext cx="6953250" cy="3438525"/>
          </a:xfrm>
          <a:prstGeom prst="rect">
            <a:avLst/>
          </a:prstGeom>
        </p:spPr>
      </p:pic>
    </p:spTree>
    <p:extLst>
      <p:ext uri="{BB962C8B-B14F-4D97-AF65-F5344CB8AC3E}">
        <p14:creationId xmlns:p14="http://schemas.microsoft.com/office/powerpoint/2010/main" val="166597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B46AAD-E79B-4B00-8A6E-3A9018458C40}"/>
              </a:ext>
            </a:extLst>
          </p:cNvPr>
          <p:cNvSpPr/>
          <p:nvPr/>
        </p:nvSpPr>
        <p:spPr>
          <a:xfrm>
            <a:off x="6552012" y="5212745"/>
            <a:ext cx="4803848" cy="1266760"/>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4" name="Table 23">
            <a:extLst>
              <a:ext uri="{FF2B5EF4-FFF2-40B4-BE49-F238E27FC236}">
                <a16:creationId xmlns:a16="http://schemas.microsoft.com/office/drawing/2014/main" id="{C133EC6D-9862-4E52-A5FF-63D51789E545}"/>
              </a:ext>
            </a:extLst>
          </p:cNvPr>
          <p:cNvGraphicFramePr>
            <a:graphicFrameLocks noGrp="1"/>
          </p:cNvGraphicFramePr>
          <p:nvPr/>
        </p:nvGraphicFramePr>
        <p:xfrm>
          <a:off x="6447999" y="4470378"/>
          <a:ext cx="4123791" cy="741680"/>
        </p:xfrm>
        <a:graphic>
          <a:graphicData uri="http://schemas.openxmlformats.org/drawingml/2006/table">
            <a:tbl>
              <a:tblPr firstRow="1" bandRow="1">
                <a:tableStyleId>{5C22544A-7EE6-4342-B048-85BDC9FD1C3A}</a:tableStyleId>
              </a:tblPr>
              <a:tblGrid>
                <a:gridCol w="4123791">
                  <a:extLst>
                    <a:ext uri="{9D8B030D-6E8A-4147-A177-3AD203B41FA5}">
                      <a16:colId xmlns:a16="http://schemas.microsoft.com/office/drawing/2014/main" val="2221384788"/>
                    </a:ext>
                  </a:extLst>
                </a:gridCol>
              </a:tblGrid>
              <a:tr h="370840">
                <a:tc>
                  <a:txBody>
                    <a:bodyPr/>
                    <a:lstStyle/>
                    <a:p>
                      <a:pPr marL="0" marR="0" lvl="0" indent="0" algn="l" defTabSz="896112" rtl="0" eaLnBrk="1" fontAlgn="auto" latinLnBrk="0" hangingPunct="1">
                        <a:lnSpc>
                          <a:spcPct val="100000"/>
                        </a:lnSpc>
                        <a:spcBef>
                          <a:spcPts val="0"/>
                        </a:spcBef>
                        <a:spcAft>
                          <a:spcPts val="0"/>
                        </a:spcAft>
                        <a:buClrTx/>
                        <a:buSzTx/>
                        <a:buFontTx/>
                        <a:buNone/>
                        <a:tabLst/>
                        <a:defRPr/>
                      </a:pPr>
                      <a:endParaRPr lang="en-US" sz="1800" b="1" dirty="0">
                        <a:solidFill>
                          <a:schemeClr val="accent2"/>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30844"/>
                  </a:ext>
                </a:extLst>
              </a:tr>
              <a:tr h="370840">
                <a:tc>
                  <a:txBody>
                    <a:bodyPr/>
                    <a:lstStyle/>
                    <a:p>
                      <a:pPr algn="l"/>
                      <a:r>
                        <a:rPr lang="en-US" sz="1800" b="1" i="0" dirty="0">
                          <a:solidFill>
                            <a:schemeClr val="tx1"/>
                          </a:solidFill>
                          <a:latin typeface="Calibri" panose="020F0502020204030204" pitchFamily="34" charset="0"/>
                          <a:cs typeface="Calibri" panose="020F0502020204030204" pitchFamily="34" charset="0"/>
                        </a:rPr>
                        <a:t>Examples if “Yes” is selected:</a:t>
                      </a:r>
                      <a:endParaRPr lang="en-US" sz="1050" dirty="0">
                        <a:solidFill>
                          <a:schemeClr val="tx1">
                            <a:lumMod val="85000"/>
                            <a:lumOff val="15000"/>
                          </a:schemeClr>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216259"/>
                  </a:ext>
                </a:extLst>
              </a:tr>
            </a:tbl>
          </a:graphicData>
        </a:graphic>
      </p:graphicFrame>
      <p:sp>
        <p:nvSpPr>
          <p:cNvPr id="22" name="Rectangle 21">
            <a:extLst>
              <a:ext uri="{FF2B5EF4-FFF2-40B4-BE49-F238E27FC236}">
                <a16:creationId xmlns:a16="http://schemas.microsoft.com/office/drawing/2014/main" id="{D88D7DB1-ADAC-4E72-85E1-21FFA4C8D3AE}"/>
              </a:ext>
            </a:extLst>
          </p:cNvPr>
          <p:cNvSpPr/>
          <p:nvPr/>
        </p:nvSpPr>
        <p:spPr>
          <a:xfrm>
            <a:off x="1363567" y="661613"/>
            <a:ext cx="4967415" cy="5844746"/>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A3A74D9E-8330-4C3D-B628-4B97396FE657}"/>
              </a:ext>
            </a:extLst>
          </p:cNvPr>
          <p:cNvPicPr>
            <a:picLocks noChangeAspect="1"/>
          </p:cNvPicPr>
          <p:nvPr/>
        </p:nvPicPr>
        <p:blipFill>
          <a:blip r:embed="rId2"/>
          <a:stretch>
            <a:fillRect/>
          </a:stretch>
        </p:blipFill>
        <p:spPr>
          <a:xfrm>
            <a:off x="1572240" y="763999"/>
            <a:ext cx="4544356" cy="5672695"/>
          </a:xfrm>
          <a:prstGeom prst="rect">
            <a:avLst/>
          </a:prstGeom>
        </p:spPr>
      </p:pic>
      <p:sp>
        <p:nvSpPr>
          <p:cNvPr id="2" name="Title 1">
            <a:extLst>
              <a:ext uri="{FF2B5EF4-FFF2-40B4-BE49-F238E27FC236}">
                <a16:creationId xmlns:a16="http://schemas.microsoft.com/office/drawing/2014/main" id="{DC59C806-6027-4E59-91FD-54EEEFD67A26}"/>
              </a:ext>
            </a:extLst>
          </p:cNvPr>
          <p:cNvSpPr>
            <a:spLocks noGrp="1"/>
          </p:cNvSpPr>
          <p:nvPr>
            <p:ph type="title"/>
          </p:nvPr>
        </p:nvSpPr>
        <p:spPr/>
        <p:txBody>
          <a:bodyPr/>
          <a:lstStyle/>
          <a:p>
            <a:r>
              <a:rPr lang="en-US" dirty="0"/>
              <a:t>Grant Application Screen Shots:</a:t>
            </a:r>
            <a:r>
              <a:rPr lang="en-US" b="0" dirty="0"/>
              <a:t> Additional Background Information</a:t>
            </a:r>
            <a:endParaRPr lang="en-US" dirty="0"/>
          </a:p>
        </p:txBody>
      </p:sp>
      <p:cxnSp>
        <p:nvCxnSpPr>
          <p:cNvPr id="6" name="Straight Arrow Connector 5">
            <a:extLst>
              <a:ext uri="{FF2B5EF4-FFF2-40B4-BE49-F238E27FC236}">
                <a16:creationId xmlns:a16="http://schemas.microsoft.com/office/drawing/2014/main" id="{5B592D45-0F1F-432E-934A-AE24C3CC8374}"/>
              </a:ext>
            </a:extLst>
          </p:cNvPr>
          <p:cNvCxnSpPr/>
          <p:nvPr/>
        </p:nvCxnSpPr>
        <p:spPr>
          <a:xfrm flipH="1">
            <a:off x="6079786" y="1016554"/>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A6BD136-DA72-4372-96DC-EB59CCCB5D84}"/>
              </a:ext>
            </a:extLst>
          </p:cNvPr>
          <p:cNvCxnSpPr/>
          <p:nvPr/>
        </p:nvCxnSpPr>
        <p:spPr>
          <a:xfrm flipH="1">
            <a:off x="6079786" y="1622903"/>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9A5C6E5-8FBA-4642-9D4C-FB685FF96CB0}"/>
              </a:ext>
            </a:extLst>
          </p:cNvPr>
          <p:cNvCxnSpPr/>
          <p:nvPr/>
        </p:nvCxnSpPr>
        <p:spPr>
          <a:xfrm flipH="1">
            <a:off x="6079786" y="2188928"/>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522D4E7-DF29-47EB-85B9-A51CFC182DA8}"/>
              </a:ext>
            </a:extLst>
          </p:cNvPr>
          <p:cNvCxnSpPr/>
          <p:nvPr/>
        </p:nvCxnSpPr>
        <p:spPr>
          <a:xfrm flipH="1">
            <a:off x="6079786" y="2892738"/>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4665343-C2B5-48E6-80AB-46A38C9F1339}"/>
              </a:ext>
            </a:extLst>
          </p:cNvPr>
          <p:cNvCxnSpPr/>
          <p:nvPr/>
        </p:nvCxnSpPr>
        <p:spPr>
          <a:xfrm flipH="1">
            <a:off x="6079786" y="3509405"/>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62C3C5C-E58C-46FC-977D-668C7741ED57}"/>
              </a:ext>
            </a:extLst>
          </p:cNvPr>
          <p:cNvCxnSpPr/>
          <p:nvPr/>
        </p:nvCxnSpPr>
        <p:spPr>
          <a:xfrm flipH="1">
            <a:off x="6079786" y="4193693"/>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26B5394-425E-49B5-BC50-0D95BE836048}"/>
              </a:ext>
            </a:extLst>
          </p:cNvPr>
          <p:cNvSpPr txBox="1"/>
          <p:nvPr/>
        </p:nvSpPr>
        <p:spPr>
          <a:xfrm>
            <a:off x="7587573" y="862665"/>
            <a:ext cx="3472774"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Question about prior convictions</a:t>
            </a:r>
          </a:p>
        </p:txBody>
      </p:sp>
      <p:sp>
        <p:nvSpPr>
          <p:cNvPr id="17" name="TextBox 16">
            <a:extLst>
              <a:ext uri="{FF2B5EF4-FFF2-40B4-BE49-F238E27FC236}">
                <a16:creationId xmlns:a16="http://schemas.microsoft.com/office/drawing/2014/main" id="{87E106D6-E89E-4537-A085-1DEA15AF35D6}"/>
              </a:ext>
            </a:extLst>
          </p:cNvPr>
          <p:cNvSpPr txBox="1"/>
          <p:nvPr/>
        </p:nvSpPr>
        <p:spPr>
          <a:xfrm>
            <a:off x="7587573" y="1408054"/>
            <a:ext cx="347277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Questions about license or permit denials or revocations</a:t>
            </a:r>
          </a:p>
        </p:txBody>
      </p:sp>
      <p:sp>
        <p:nvSpPr>
          <p:cNvPr id="18" name="TextBox 17">
            <a:extLst>
              <a:ext uri="{FF2B5EF4-FFF2-40B4-BE49-F238E27FC236}">
                <a16:creationId xmlns:a16="http://schemas.microsoft.com/office/drawing/2014/main" id="{ABD16B17-9A86-437E-BF04-803635C581B7}"/>
              </a:ext>
            </a:extLst>
          </p:cNvPr>
          <p:cNvSpPr txBox="1"/>
          <p:nvPr/>
        </p:nvSpPr>
        <p:spPr>
          <a:xfrm>
            <a:off x="7587573" y="2006394"/>
            <a:ext cx="3472774"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Question about public debarment</a:t>
            </a:r>
          </a:p>
        </p:txBody>
      </p:sp>
      <p:sp>
        <p:nvSpPr>
          <p:cNvPr id="19" name="TextBox 18">
            <a:extLst>
              <a:ext uri="{FF2B5EF4-FFF2-40B4-BE49-F238E27FC236}">
                <a16:creationId xmlns:a16="http://schemas.microsoft.com/office/drawing/2014/main" id="{1C13327E-ACC4-4697-9206-37ACE60A5145}"/>
              </a:ext>
            </a:extLst>
          </p:cNvPr>
          <p:cNvSpPr txBox="1"/>
          <p:nvPr/>
        </p:nvSpPr>
        <p:spPr>
          <a:xfrm>
            <a:off x="7587573" y="2631128"/>
            <a:ext cx="347277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Question about breaking the terms of an agreement with a public agency</a:t>
            </a:r>
          </a:p>
        </p:txBody>
      </p:sp>
      <p:sp>
        <p:nvSpPr>
          <p:cNvPr id="20" name="TextBox 19">
            <a:extLst>
              <a:ext uri="{FF2B5EF4-FFF2-40B4-BE49-F238E27FC236}">
                <a16:creationId xmlns:a16="http://schemas.microsoft.com/office/drawing/2014/main" id="{766AA45E-6D2F-43EA-978F-4817F6062ABB}"/>
              </a:ext>
            </a:extLst>
          </p:cNvPr>
          <p:cNvSpPr txBox="1"/>
          <p:nvPr/>
        </p:nvSpPr>
        <p:spPr>
          <a:xfrm>
            <a:off x="7587573" y="3258608"/>
            <a:ext cx="347277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Question about any injunction orders in favor of a government agency</a:t>
            </a:r>
          </a:p>
        </p:txBody>
      </p:sp>
      <p:sp>
        <p:nvSpPr>
          <p:cNvPr id="21" name="TextBox 20">
            <a:extLst>
              <a:ext uri="{FF2B5EF4-FFF2-40B4-BE49-F238E27FC236}">
                <a16:creationId xmlns:a16="http://schemas.microsoft.com/office/drawing/2014/main" id="{D840A3F1-EF19-4890-83AD-04D56B329BE1}"/>
              </a:ext>
            </a:extLst>
          </p:cNvPr>
          <p:cNvSpPr txBox="1"/>
          <p:nvPr/>
        </p:nvSpPr>
        <p:spPr>
          <a:xfrm>
            <a:off x="7587573" y="3932083"/>
            <a:ext cx="347277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Question about ongoing criminal or civil proceedings</a:t>
            </a:r>
          </a:p>
        </p:txBody>
      </p:sp>
      <p:pic>
        <p:nvPicPr>
          <p:cNvPr id="5" name="Picture 4">
            <a:extLst>
              <a:ext uri="{FF2B5EF4-FFF2-40B4-BE49-F238E27FC236}">
                <a16:creationId xmlns:a16="http://schemas.microsoft.com/office/drawing/2014/main" id="{705227A2-6123-431F-893B-2EB71E46D48E}"/>
              </a:ext>
            </a:extLst>
          </p:cNvPr>
          <p:cNvPicPr>
            <a:picLocks noChangeAspect="1"/>
          </p:cNvPicPr>
          <p:nvPr/>
        </p:nvPicPr>
        <p:blipFill>
          <a:blip r:embed="rId3"/>
          <a:stretch>
            <a:fillRect/>
          </a:stretch>
        </p:blipFill>
        <p:spPr>
          <a:xfrm>
            <a:off x="6662385" y="5315535"/>
            <a:ext cx="4544356" cy="1115718"/>
          </a:xfrm>
          <a:prstGeom prst="rect">
            <a:avLst/>
          </a:prstGeom>
        </p:spPr>
      </p:pic>
      <p:cxnSp>
        <p:nvCxnSpPr>
          <p:cNvPr id="25" name="Straight Arrow Connector 24">
            <a:extLst>
              <a:ext uri="{FF2B5EF4-FFF2-40B4-BE49-F238E27FC236}">
                <a16:creationId xmlns:a16="http://schemas.microsoft.com/office/drawing/2014/main" id="{E3BDAD89-1702-443C-B978-7194D6B3EC17}"/>
              </a:ext>
            </a:extLst>
          </p:cNvPr>
          <p:cNvCxnSpPr>
            <a:cxnSpLocks/>
          </p:cNvCxnSpPr>
          <p:nvPr/>
        </p:nvCxnSpPr>
        <p:spPr>
          <a:xfrm>
            <a:off x="3745149" y="4532546"/>
            <a:ext cx="2693026" cy="473506"/>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5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59ED-AF15-4A38-8FC9-22F0D76A8343}"/>
              </a:ext>
            </a:extLst>
          </p:cNvPr>
          <p:cNvSpPr>
            <a:spLocks noGrp="1"/>
          </p:cNvSpPr>
          <p:nvPr>
            <p:ph type="title"/>
          </p:nvPr>
        </p:nvSpPr>
        <p:spPr>
          <a:xfrm>
            <a:off x="407030" y="276293"/>
            <a:ext cx="9223658" cy="1107996"/>
          </a:xfrm>
        </p:spPr>
        <p:txBody>
          <a:bodyPr/>
          <a:lstStyle/>
          <a:p>
            <a:r>
              <a:rPr lang="en-US" sz="3600" dirty="0">
                <a:solidFill>
                  <a:schemeClr val="accent2"/>
                </a:solidFill>
              </a:rPr>
              <a:t>We have developed our economic stability approach around three core principles</a:t>
            </a:r>
          </a:p>
        </p:txBody>
      </p:sp>
      <p:sp>
        <p:nvSpPr>
          <p:cNvPr id="4" name="TextBox 3">
            <a:extLst>
              <a:ext uri="{FF2B5EF4-FFF2-40B4-BE49-F238E27FC236}">
                <a16:creationId xmlns:a16="http://schemas.microsoft.com/office/drawing/2014/main" id="{B7F07BCB-C997-471E-A275-DEE81A3554A9}"/>
              </a:ext>
            </a:extLst>
          </p:cNvPr>
          <p:cNvSpPr txBox="1"/>
          <p:nvPr/>
        </p:nvSpPr>
        <p:spPr>
          <a:xfrm>
            <a:off x="465853" y="1792411"/>
            <a:ext cx="11231775" cy="3919022"/>
          </a:xfrm>
          <a:prstGeom prst="rect">
            <a:avLst/>
          </a:prstGeom>
          <a:noFill/>
        </p:spPr>
        <p:txBody>
          <a:bodyPr wrap="square" rtlCol="0">
            <a:spAutoFit/>
          </a:bodyPr>
          <a:lstStyle/>
          <a:p>
            <a:pPr marL="457200" indent="-457200">
              <a:spcBef>
                <a:spcPts val="1800"/>
              </a:spcBef>
              <a:buClr>
                <a:schemeClr val="accent2"/>
              </a:buClr>
              <a:buFont typeface="+mj-lt"/>
              <a:buAutoNum type="arabicPeriod"/>
            </a:pPr>
            <a:r>
              <a:rPr lang="en-US" sz="2400" b="1" dirty="0">
                <a:solidFill>
                  <a:schemeClr val="accent4"/>
                </a:solidFill>
                <a:latin typeface="Calibri" panose="020F0502020204030204" pitchFamily="34" charset="0"/>
                <a:cs typeface="Calibri" panose="020F0502020204030204" pitchFamily="34" charset="0"/>
              </a:rPr>
              <a:t>Get funding into the market as soon as possible</a:t>
            </a:r>
          </a:p>
          <a:p>
            <a:pPr marL="800100" lvl="1" indent="-342900">
              <a:spcBef>
                <a:spcPts val="1000"/>
              </a:spcBef>
              <a:buClr>
                <a:schemeClr val="accent2"/>
              </a:buClr>
              <a:buFont typeface=".Lucida Grande UI Regular"/>
              <a:buChar char="►"/>
            </a:pPr>
            <a:r>
              <a:rPr lang="en-US" sz="2400" dirty="0">
                <a:latin typeface="Calibri" panose="020F0502020204030204" pitchFamily="34" charset="0"/>
                <a:cs typeface="Calibri" panose="020F0502020204030204" pitchFamily="34" charset="0"/>
              </a:rPr>
              <a:t>Where possible, adjust existing NJEDA programs to address crisis needs</a:t>
            </a:r>
          </a:p>
          <a:p>
            <a:pPr marL="800100" lvl="1" indent="-342900">
              <a:spcBef>
                <a:spcPts val="1000"/>
              </a:spcBef>
              <a:buClr>
                <a:schemeClr val="accent2"/>
              </a:buClr>
              <a:buFont typeface=".Lucida Grande UI Regular"/>
              <a:buChar char="►"/>
            </a:pPr>
            <a:r>
              <a:rPr lang="en-US" sz="2400" dirty="0">
                <a:latin typeface="Calibri" panose="020F0502020204030204" pitchFamily="34" charset="0"/>
                <a:cs typeface="Calibri" panose="020F0502020204030204" pitchFamily="34" charset="0"/>
              </a:rPr>
              <a:t>Utilize multiple channels / partners to maximize marketing of programs and minimize processing capacity constraints </a:t>
            </a:r>
          </a:p>
          <a:p>
            <a:pPr marL="457200" indent="-457200">
              <a:spcBef>
                <a:spcPts val="2400"/>
              </a:spcBef>
              <a:buClr>
                <a:schemeClr val="accent2"/>
              </a:buClr>
              <a:buFont typeface="+mj-lt"/>
              <a:buAutoNum type="arabicPeriod"/>
            </a:pPr>
            <a:r>
              <a:rPr lang="en-US" sz="2400" b="1" dirty="0">
                <a:solidFill>
                  <a:srgbClr val="00597C"/>
                </a:solidFill>
                <a:latin typeface="Calibri" panose="020F0502020204030204" pitchFamily="34" charset="0"/>
                <a:cs typeface="Calibri" panose="020F0502020204030204" pitchFamily="34" charset="0"/>
              </a:rPr>
              <a:t>Leverage private, federal, and philanthropic capital </a:t>
            </a:r>
            <a:r>
              <a:rPr lang="en-US" sz="2400" dirty="0">
                <a:latin typeface="Calibri" panose="020F0502020204030204" pitchFamily="34" charset="0"/>
                <a:cs typeface="Calibri" panose="020F0502020204030204" pitchFamily="34" charset="0"/>
              </a:rPr>
              <a:t>where possible to scale impact</a:t>
            </a:r>
            <a:endParaRPr lang="en-US" sz="2400" dirty="0">
              <a:solidFill>
                <a:srgbClr val="00597C"/>
              </a:solidFill>
              <a:latin typeface="Calibri" panose="020F0502020204030204" pitchFamily="34" charset="0"/>
              <a:cs typeface="Calibri" panose="020F0502020204030204" pitchFamily="34" charset="0"/>
            </a:endParaRPr>
          </a:p>
          <a:p>
            <a:pPr marL="457200" indent="-457200">
              <a:spcBef>
                <a:spcPts val="2400"/>
              </a:spcBef>
              <a:buClr>
                <a:schemeClr val="accent2"/>
              </a:buClr>
              <a:buFont typeface="+mj-lt"/>
              <a:buAutoNum type="arabicPeriod"/>
            </a:pPr>
            <a:r>
              <a:rPr lang="en-US" sz="2400" b="1" dirty="0">
                <a:solidFill>
                  <a:srgbClr val="00597C"/>
                </a:solidFill>
                <a:latin typeface="Calibri" panose="020F0502020204030204" pitchFamily="34" charset="0"/>
                <a:cs typeface="Calibri" panose="020F0502020204030204" pitchFamily="34" charset="0"/>
              </a:rPr>
              <a:t>Provide a suite of compatible offerings to help address varied marketplace needs </a:t>
            </a:r>
            <a:r>
              <a:rPr lang="en-US" sz="2400" dirty="0">
                <a:latin typeface="Calibri" panose="020F0502020204030204" pitchFamily="34" charset="0"/>
                <a:cs typeface="Calibri" panose="020F0502020204030204" pitchFamily="34" charset="0"/>
              </a:rPr>
              <a:t>(e.g., grants, no-cost loans, low-cost loans, loans through intermediaries, technical assistance)</a:t>
            </a:r>
          </a:p>
        </p:txBody>
      </p:sp>
      <p:cxnSp>
        <p:nvCxnSpPr>
          <p:cNvPr id="6" name="Straight Connector 5">
            <a:extLst>
              <a:ext uri="{FF2B5EF4-FFF2-40B4-BE49-F238E27FC236}">
                <a16:creationId xmlns:a16="http://schemas.microsoft.com/office/drawing/2014/main" id="{6E723368-1267-6A44-B24A-F405965DBDBA}"/>
              </a:ext>
            </a:extLst>
          </p:cNvPr>
          <p:cNvCxnSpPr/>
          <p:nvPr/>
        </p:nvCxnSpPr>
        <p:spPr>
          <a:xfrm>
            <a:off x="407030" y="3716651"/>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07C6FBD1-82FC-8A4D-9EB6-D50C3E74B1B9}"/>
              </a:ext>
            </a:extLst>
          </p:cNvPr>
          <p:cNvCxnSpPr/>
          <p:nvPr/>
        </p:nvCxnSpPr>
        <p:spPr>
          <a:xfrm>
            <a:off x="407030" y="1698279"/>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5AC347F-1778-7048-B361-5FDBD82025C5}"/>
              </a:ext>
            </a:extLst>
          </p:cNvPr>
          <p:cNvCxnSpPr/>
          <p:nvPr/>
        </p:nvCxnSpPr>
        <p:spPr>
          <a:xfrm>
            <a:off x="407030" y="4452638"/>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26A6913F-3C34-7446-BBBA-F6BC444C5B61}"/>
              </a:ext>
            </a:extLst>
          </p:cNvPr>
          <p:cNvCxnSpPr/>
          <p:nvPr/>
        </p:nvCxnSpPr>
        <p:spPr>
          <a:xfrm>
            <a:off x="407030" y="5768479"/>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46906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FA502A4-49C7-4864-93C7-BE24CEFDC706}"/>
              </a:ext>
            </a:extLst>
          </p:cNvPr>
          <p:cNvSpPr/>
          <p:nvPr/>
        </p:nvSpPr>
        <p:spPr>
          <a:xfrm>
            <a:off x="510540" y="661613"/>
            <a:ext cx="5820443" cy="5844746"/>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23CB87C6-43AD-45DA-B333-86B6B0234DC9}"/>
              </a:ext>
            </a:extLst>
          </p:cNvPr>
          <p:cNvPicPr>
            <a:picLocks noChangeAspect="1"/>
          </p:cNvPicPr>
          <p:nvPr/>
        </p:nvPicPr>
        <p:blipFill>
          <a:blip r:embed="rId2"/>
          <a:stretch>
            <a:fillRect/>
          </a:stretch>
        </p:blipFill>
        <p:spPr>
          <a:xfrm>
            <a:off x="618930" y="779410"/>
            <a:ext cx="5611038" cy="5657283"/>
          </a:xfrm>
          <a:prstGeom prst="rect">
            <a:avLst/>
          </a:prstGeom>
        </p:spPr>
      </p:pic>
      <p:sp>
        <p:nvSpPr>
          <p:cNvPr id="2" name="Title 1">
            <a:extLst>
              <a:ext uri="{FF2B5EF4-FFF2-40B4-BE49-F238E27FC236}">
                <a16:creationId xmlns:a16="http://schemas.microsoft.com/office/drawing/2014/main" id="{DC59C806-6027-4E59-91FD-54EEEFD67A26}"/>
              </a:ext>
            </a:extLst>
          </p:cNvPr>
          <p:cNvSpPr>
            <a:spLocks noGrp="1"/>
          </p:cNvSpPr>
          <p:nvPr>
            <p:ph type="title"/>
          </p:nvPr>
        </p:nvSpPr>
        <p:spPr/>
        <p:txBody>
          <a:bodyPr/>
          <a:lstStyle/>
          <a:p>
            <a:r>
              <a:rPr lang="en-US" dirty="0"/>
              <a:t>Grant Application Screen Shots:</a:t>
            </a:r>
            <a:r>
              <a:rPr lang="en-US" b="0" dirty="0"/>
              <a:t> Certifications (1/3)</a:t>
            </a:r>
            <a:endParaRPr lang="en-US" dirty="0"/>
          </a:p>
        </p:txBody>
      </p:sp>
      <p:cxnSp>
        <p:nvCxnSpPr>
          <p:cNvPr id="6" name="Straight Arrow Connector 5">
            <a:extLst>
              <a:ext uri="{FF2B5EF4-FFF2-40B4-BE49-F238E27FC236}">
                <a16:creationId xmlns:a16="http://schemas.microsoft.com/office/drawing/2014/main" id="{5B592D45-0F1F-432E-934A-AE24C3CC8374}"/>
              </a:ext>
            </a:extLst>
          </p:cNvPr>
          <p:cNvCxnSpPr/>
          <p:nvPr/>
        </p:nvCxnSpPr>
        <p:spPr>
          <a:xfrm flipH="1">
            <a:off x="6094378" y="3206707"/>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A6BD136-DA72-4372-96DC-EB59CCCB5D84}"/>
              </a:ext>
            </a:extLst>
          </p:cNvPr>
          <p:cNvCxnSpPr/>
          <p:nvPr/>
        </p:nvCxnSpPr>
        <p:spPr>
          <a:xfrm flipH="1">
            <a:off x="6094378" y="3769494"/>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9A5C6E5-8FBA-4642-9D4C-FB685FF96CB0}"/>
              </a:ext>
            </a:extLst>
          </p:cNvPr>
          <p:cNvCxnSpPr/>
          <p:nvPr/>
        </p:nvCxnSpPr>
        <p:spPr>
          <a:xfrm flipH="1">
            <a:off x="6094378" y="4489944"/>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522D4E7-DF29-47EB-85B9-A51CFC182DA8}"/>
              </a:ext>
            </a:extLst>
          </p:cNvPr>
          <p:cNvCxnSpPr/>
          <p:nvPr/>
        </p:nvCxnSpPr>
        <p:spPr>
          <a:xfrm flipH="1">
            <a:off x="6094378" y="5283363"/>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4665343-C2B5-48E6-80AB-46A38C9F1339}"/>
              </a:ext>
            </a:extLst>
          </p:cNvPr>
          <p:cNvCxnSpPr/>
          <p:nvPr/>
        </p:nvCxnSpPr>
        <p:spPr>
          <a:xfrm flipH="1">
            <a:off x="6094378" y="6108016"/>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26B5394-425E-49B5-BC50-0D95BE836048}"/>
              </a:ext>
            </a:extLst>
          </p:cNvPr>
          <p:cNvSpPr txBox="1"/>
          <p:nvPr/>
        </p:nvSpPr>
        <p:spPr>
          <a:xfrm>
            <a:off x="7602165" y="3052818"/>
            <a:ext cx="3472774"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False statements can be prosecuted</a:t>
            </a:r>
          </a:p>
        </p:txBody>
      </p:sp>
      <p:sp>
        <p:nvSpPr>
          <p:cNvPr id="17" name="TextBox 16">
            <a:extLst>
              <a:ext uri="{FF2B5EF4-FFF2-40B4-BE49-F238E27FC236}">
                <a16:creationId xmlns:a16="http://schemas.microsoft.com/office/drawing/2014/main" id="{87E106D6-E89E-4537-A085-1DEA15AF35D6}"/>
              </a:ext>
            </a:extLst>
          </p:cNvPr>
          <p:cNvSpPr txBox="1"/>
          <p:nvPr/>
        </p:nvSpPr>
        <p:spPr>
          <a:xfrm>
            <a:off x="7602165" y="3615605"/>
            <a:ext cx="3472774"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Dept. of Law can verify my answers</a:t>
            </a:r>
          </a:p>
        </p:txBody>
      </p:sp>
      <p:sp>
        <p:nvSpPr>
          <p:cNvPr id="18" name="TextBox 17">
            <a:extLst>
              <a:ext uri="{FF2B5EF4-FFF2-40B4-BE49-F238E27FC236}">
                <a16:creationId xmlns:a16="http://schemas.microsoft.com/office/drawing/2014/main" id="{ABD16B17-9A86-437E-BF04-803635C581B7}"/>
              </a:ext>
            </a:extLst>
          </p:cNvPr>
          <p:cNvSpPr txBox="1"/>
          <p:nvPr/>
        </p:nvSpPr>
        <p:spPr>
          <a:xfrm>
            <a:off x="7602165" y="4115973"/>
            <a:ext cx="3472774"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Best effort not to lay off employees and rehire those that have already been let go</a:t>
            </a:r>
          </a:p>
        </p:txBody>
      </p:sp>
      <p:sp>
        <p:nvSpPr>
          <p:cNvPr id="19" name="TextBox 18">
            <a:extLst>
              <a:ext uri="{FF2B5EF4-FFF2-40B4-BE49-F238E27FC236}">
                <a16:creationId xmlns:a16="http://schemas.microsoft.com/office/drawing/2014/main" id="{1C13327E-ACC4-4697-9206-37ACE60A5145}"/>
              </a:ext>
            </a:extLst>
          </p:cNvPr>
          <p:cNvSpPr txBox="1"/>
          <p:nvPr/>
        </p:nvSpPr>
        <p:spPr>
          <a:xfrm>
            <a:off x="7602165" y="5021753"/>
            <a:ext cx="347277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I have been negative impacted by COVID-19</a:t>
            </a:r>
          </a:p>
        </p:txBody>
      </p:sp>
      <p:sp>
        <p:nvSpPr>
          <p:cNvPr id="20" name="TextBox 19">
            <a:extLst>
              <a:ext uri="{FF2B5EF4-FFF2-40B4-BE49-F238E27FC236}">
                <a16:creationId xmlns:a16="http://schemas.microsoft.com/office/drawing/2014/main" id="{766AA45E-6D2F-43EA-978F-4817F6062ABB}"/>
              </a:ext>
            </a:extLst>
          </p:cNvPr>
          <p:cNvSpPr txBox="1"/>
          <p:nvPr/>
        </p:nvSpPr>
        <p:spPr>
          <a:xfrm>
            <a:off x="7602165" y="5954127"/>
            <a:ext cx="3472774"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This grant is needed by my business</a:t>
            </a:r>
          </a:p>
        </p:txBody>
      </p:sp>
    </p:spTree>
    <p:extLst>
      <p:ext uri="{BB962C8B-B14F-4D97-AF65-F5344CB8AC3E}">
        <p14:creationId xmlns:p14="http://schemas.microsoft.com/office/powerpoint/2010/main" val="3185719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FA502A4-49C7-4864-93C7-BE24CEFDC706}"/>
              </a:ext>
            </a:extLst>
          </p:cNvPr>
          <p:cNvSpPr/>
          <p:nvPr/>
        </p:nvSpPr>
        <p:spPr>
          <a:xfrm>
            <a:off x="1163782" y="794327"/>
            <a:ext cx="4565811" cy="5569521"/>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DC59C806-6027-4E59-91FD-54EEEFD67A26}"/>
              </a:ext>
            </a:extLst>
          </p:cNvPr>
          <p:cNvSpPr>
            <a:spLocks noGrp="1"/>
          </p:cNvSpPr>
          <p:nvPr>
            <p:ph type="title"/>
          </p:nvPr>
        </p:nvSpPr>
        <p:spPr/>
        <p:txBody>
          <a:bodyPr/>
          <a:lstStyle/>
          <a:p>
            <a:r>
              <a:rPr lang="en-US" dirty="0"/>
              <a:t>Grant Application Screen Shots:</a:t>
            </a:r>
            <a:r>
              <a:rPr lang="en-US" b="0" dirty="0"/>
              <a:t> Certifications (2/3)</a:t>
            </a:r>
            <a:endParaRPr lang="en-US" dirty="0"/>
          </a:p>
        </p:txBody>
      </p:sp>
      <p:sp>
        <p:nvSpPr>
          <p:cNvPr id="21" name="TextBox 20">
            <a:extLst>
              <a:ext uri="{FF2B5EF4-FFF2-40B4-BE49-F238E27FC236}">
                <a16:creationId xmlns:a16="http://schemas.microsoft.com/office/drawing/2014/main" id="{D840A3F1-EF19-4890-83AD-04D56B329BE1}"/>
              </a:ext>
            </a:extLst>
          </p:cNvPr>
          <p:cNvSpPr txBox="1"/>
          <p:nvPr/>
        </p:nvSpPr>
        <p:spPr>
          <a:xfrm>
            <a:off x="6987364" y="865218"/>
            <a:ext cx="347277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NJEDA can share information with specific parties to execute this grant</a:t>
            </a:r>
          </a:p>
        </p:txBody>
      </p:sp>
      <p:sp>
        <p:nvSpPr>
          <p:cNvPr id="22" name="TextBox 21">
            <a:extLst>
              <a:ext uri="{FF2B5EF4-FFF2-40B4-BE49-F238E27FC236}">
                <a16:creationId xmlns:a16="http://schemas.microsoft.com/office/drawing/2014/main" id="{C207F9F7-B323-46F9-8A3A-21551CF96537}"/>
              </a:ext>
            </a:extLst>
          </p:cNvPr>
          <p:cNvSpPr txBox="1"/>
          <p:nvPr/>
        </p:nvSpPr>
        <p:spPr>
          <a:xfrm>
            <a:off x="6987364" y="1542326"/>
            <a:ext cx="347277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False statements can be prosecuted under federal law </a:t>
            </a:r>
          </a:p>
        </p:txBody>
      </p:sp>
      <p:sp>
        <p:nvSpPr>
          <p:cNvPr id="23" name="TextBox 22">
            <a:extLst>
              <a:ext uri="{FF2B5EF4-FFF2-40B4-BE49-F238E27FC236}">
                <a16:creationId xmlns:a16="http://schemas.microsoft.com/office/drawing/2014/main" id="{A474DC7A-844B-4A81-A7B5-EEB7132CA31B}"/>
              </a:ext>
            </a:extLst>
          </p:cNvPr>
          <p:cNvSpPr txBox="1"/>
          <p:nvPr/>
        </p:nvSpPr>
        <p:spPr>
          <a:xfrm>
            <a:off x="6987364" y="2266746"/>
            <a:ext cx="3472774"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I am signing this electronically</a:t>
            </a:r>
          </a:p>
        </p:txBody>
      </p:sp>
      <p:sp>
        <p:nvSpPr>
          <p:cNvPr id="28" name="TextBox 27">
            <a:extLst>
              <a:ext uri="{FF2B5EF4-FFF2-40B4-BE49-F238E27FC236}">
                <a16:creationId xmlns:a16="http://schemas.microsoft.com/office/drawing/2014/main" id="{C68B6B68-E42B-4024-9EE9-CBA58F4E5C76}"/>
              </a:ext>
            </a:extLst>
          </p:cNvPr>
          <p:cNvSpPr txBox="1"/>
          <p:nvPr/>
        </p:nvSpPr>
        <p:spPr>
          <a:xfrm>
            <a:off x="6987364" y="4809817"/>
            <a:ext cx="3472774"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Taxation can share information with the NJEDA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8D59810E-D990-4F02-9F81-53416D27120A}"/>
              </a:ext>
            </a:extLst>
          </p:cNvPr>
          <p:cNvPicPr>
            <a:picLocks noChangeAspect="1"/>
          </p:cNvPicPr>
          <p:nvPr/>
        </p:nvPicPr>
        <p:blipFill>
          <a:blip r:embed="rId2"/>
          <a:stretch>
            <a:fillRect/>
          </a:stretch>
        </p:blipFill>
        <p:spPr>
          <a:xfrm>
            <a:off x="1327665" y="982192"/>
            <a:ext cx="4262756" cy="5077670"/>
          </a:xfrm>
          <a:prstGeom prst="rect">
            <a:avLst/>
          </a:prstGeom>
        </p:spPr>
      </p:pic>
      <p:cxnSp>
        <p:nvCxnSpPr>
          <p:cNvPr id="15" name="Straight Arrow Connector 14">
            <a:extLst>
              <a:ext uri="{FF2B5EF4-FFF2-40B4-BE49-F238E27FC236}">
                <a16:creationId xmlns:a16="http://schemas.microsoft.com/office/drawing/2014/main" id="{6BB72B74-D840-4CC5-9AA7-30F5E3453394}"/>
              </a:ext>
            </a:extLst>
          </p:cNvPr>
          <p:cNvCxnSpPr/>
          <p:nvPr/>
        </p:nvCxnSpPr>
        <p:spPr>
          <a:xfrm flipH="1">
            <a:off x="5479577" y="1148446"/>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3DE662B-23D2-43E8-8F52-CCEFFAE9CA9B}"/>
              </a:ext>
            </a:extLst>
          </p:cNvPr>
          <p:cNvCxnSpPr/>
          <p:nvPr/>
        </p:nvCxnSpPr>
        <p:spPr>
          <a:xfrm flipH="1">
            <a:off x="5479577" y="1816310"/>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2F90E33-ABDA-4B16-8CFE-0BC3652DF7FA}"/>
              </a:ext>
            </a:extLst>
          </p:cNvPr>
          <p:cNvCxnSpPr/>
          <p:nvPr/>
        </p:nvCxnSpPr>
        <p:spPr>
          <a:xfrm flipH="1">
            <a:off x="5479577" y="2413829"/>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B59AB88-EF30-4250-9A2B-BCD75F1B4F27}"/>
              </a:ext>
            </a:extLst>
          </p:cNvPr>
          <p:cNvCxnSpPr/>
          <p:nvPr/>
        </p:nvCxnSpPr>
        <p:spPr>
          <a:xfrm flipH="1">
            <a:off x="5479577" y="5055428"/>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39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9C806-6027-4E59-91FD-54EEEFD67A26}"/>
              </a:ext>
            </a:extLst>
          </p:cNvPr>
          <p:cNvSpPr>
            <a:spLocks noGrp="1"/>
          </p:cNvSpPr>
          <p:nvPr>
            <p:ph type="title"/>
          </p:nvPr>
        </p:nvSpPr>
        <p:spPr>
          <a:xfrm>
            <a:off x="158760" y="284781"/>
            <a:ext cx="11491891" cy="307777"/>
          </a:xfrm>
        </p:spPr>
        <p:txBody>
          <a:bodyPr/>
          <a:lstStyle/>
          <a:p>
            <a:r>
              <a:rPr lang="en-US" dirty="0"/>
              <a:t>Grant Application Screen Shots:</a:t>
            </a:r>
            <a:r>
              <a:rPr lang="en-US" b="0" dirty="0"/>
              <a:t> Certifications (3/3)</a:t>
            </a:r>
            <a:endParaRPr lang="en-US" dirty="0"/>
          </a:p>
        </p:txBody>
      </p:sp>
      <p:sp>
        <p:nvSpPr>
          <p:cNvPr id="5" name="Rectangle 4">
            <a:extLst>
              <a:ext uri="{FF2B5EF4-FFF2-40B4-BE49-F238E27FC236}">
                <a16:creationId xmlns:a16="http://schemas.microsoft.com/office/drawing/2014/main" id="{D2A414CB-D8A5-4108-BE46-02D87285676D}"/>
              </a:ext>
            </a:extLst>
          </p:cNvPr>
          <p:cNvSpPr/>
          <p:nvPr/>
        </p:nvSpPr>
        <p:spPr>
          <a:xfrm>
            <a:off x="1780063" y="726509"/>
            <a:ext cx="5264895" cy="5833505"/>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F3574111-892D-47D1-BFB7-9D24F4F5C624}"/>
              </a:ext>
            </a:extLst>
          </p:cNvPr>
          <p:cNvPicPr>
            <a:picLocks noChangeAspect="1"/>
          </p:cNvPicPr>
          <p:nvPr/>
        </p:nvPicPr>
        <p:blipFill>
          <a:blip r:embed="rId2"/>
          <a:stretch>
            <a:fillRect/>
          </a:stretch>
        </p:blipFill>
        <p:spPr>
          <a:xfrm>
            <a:off x="1880272" y="859532"/>
            <a:ext cx="5073668" cy="5577162"/>
          </a:xfrm>
          <a:prstGeom prst="rect">
            <a:avLst/>
          </a:prstGeom>
        </p:spPr>
      </p:pic>
      <p:cxnSp>
        <p:nvCxnSpPr>
          <p:cNvPr id="6" name="Straight Arrow Connector 5">
            <a:extLst>
              <a:ext uri="{FF2B5EF4-FFF2-40B4-BE49-F238E27FC236}">
                <a16:creationId xmlns:a16="http://schemas.microsoft.com/office/drawing/2014/main" id="{A1C0D66A-4160-43B5-85DF-B16AA847345F}"/>
              </a:ext>
            </a:extLst>
          </p:cNvPr>
          <p:cNvCxnSpPr/>
          <p:nvPr/>
        </p:nvCxnSpPr>
        <p:spPr>
          <a:xfrm flipH="1">
            <a:off x="6462071" y="1916089"/>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C38CF47-87F3-4681-AE91-47520922B338}"/>
              </a:ext>
            </a:extLst>
          </p:cNvPr>
          <p:cNvSpPr txBox="1"/>
          <p:nvPr/>
        </p:nvSpPr>
        <p:spPr>
          <a:xfrm>
            <a:off x="7969858" y="1546757"/>
            <a:ext cx="3472774"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Populated based on responses previously inputted into the application</a:t>
            </a:r>
          </a:p>
        </p:txBody>
      </p:sp>
      <p:cxnSp>
        <p:nvCxnSpPr>
          <p:cNvPr id="8" name="Straight Arrow Connector 7">
            <a:extLst>
              <a:ext uri="{FF2B5EF4-FFF2-40B4-BE49-F238E27FC236}">
                <a16:creationId xmlns:a16="http://schemas.microsoft.com/office/drawing/2014/main" id="{2DA7016D-25E2-44B1-956E-71976E0885C5}"/>
              </a:ext>
            </a:extLst>
          </p:cNvPr>
          <p:cNvCxnSpPr/>
          <p:nvPr/>
        </p:nvCxnSpPr>
        <p:spPr>
          <a:xfrm flipH="1">
            <a:off x="6462071" y="3239620"/>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9DAA5E-EB5B-42A0-A9B1-165C81B946F2}"/>
              </a:ext>
            </a:extLst>
          </p:cNvPr>
          <p:cNvSpPr txBox="1"/>
          <p:nvPr/>
        </p:nvSpPr>
        <p:spPr>
          <a:xfrm>
            <a:off x="7969858" y="3085731"/>
            <a:ext cx="3472774"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Confirm your Tax ID Number</a:t>
            </a:r>
          </a:p>
        </p:txBody>
      </p:sp>
      <p:cxnSp>
        <p:nvCxnSpPr>
          <p:cNvPr id="10" name="Straight Arrow Connector 9">
            <a:extLst>
              <a:ext uri="{FF2B5EF4-FFF2-40B4-BE49-F238E27FC236}">
                <a16:creationId xmlns:a16="http://schemas.microsoft.com/office/drawing/2014/main" id="{1ACB0A2E-A92E-4C37-B71E-5DDAB91112E6}"/>
              </a:ext>
            </a:extLst>
          </p:cNvPr>
          <p:cNvCxnSpPr/>
          <p:nvPr/>
        </p:nvCxnSpPr>
        <p:spPr>
          <a:xfrm flipH="1">
            <a:off x="6462071" y="4533399"/>
            <a:ext cx="13716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10CA8B2-4A66-4379-ABC3-F4A25C35C387}"/>
              </a:ext>
            </a:extLst>
          </p:cNvPr>
          <p:cNvSpPr txBox="1"/>
          <p:nvPr/>
        </p:nvSpPr>
        <p:spPr>
          <a:xfrm>
            <a:off x="7969858" y="4379510"/>
            <a:ext cx="3472774"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Confirm your electronic signature</a:t>
            </a:r>
          </a:p>
        </p:txBody>
      </p:sp>
    </p:spTree>
    <p:extLst>
      <p:ext uri="{BB962C8B-B14F-4D97-AF65-F5344CB8AC3E}">
        <p14:creationId xmlns:p14="http://schemas.microsoft.com/office/powerpoint/2010/main" val="214770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3CB566-DF42-4A2C-9A50-71253C18DFFE}"/>
              </a:ext>
            </a:extLst>
          </p:cNvPr>
          <p:cNvSpPr/>
          <p:nvPr/>
        </p:nvSpPr>
        <p:spPr>
          <a:xfrm>
            <a:off x="1835043" y="1102663"/>
            <a:ext cx="8419908" cy="5103851"/>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64F30076-415F-488A-B99F-22D5E555E811}"/>
              </a:ext>
            </a:extLst>
          </p:cNvPr>
          <p:cNvSpPr>
            <a:spLocks noGrp="1"/>
          </p:cNvSpPr>
          <p:nvPr>
            <p:ph type="title"/>
          </p:nvPr>
        </p:nvSpPr>
        <p:spPr/>
        <p:txBody>
          <a:bodyPr/>
          <a:lstStyle/>
          <a:p>
            <a:r>
              <a:rPr lang="en-US" dirty="0"/>
              <a:t>Grant Application Screen Shots:</a:t>
            </a:r>
            <a:r>
              <a:rPr lang="en-US" b="0" dirty="0"/>
              <a:t> Confirmation</a:t>
            </a:r>
            <a:endParaRPr lang="en-US" dirty="0"/>
          </a:p>
        </p:txBody>
      </p:sp>
      <p:pic>
        <p:nvPicPr>
          <p:cNvPr id="3" name="Picture 2">
            <a:extLst>
              <a:ext uri="{FF2B5EF4-FFF2-40B4-BE49-F238E27FC236}">
                <a16:creationId xmlns:a16="http://schemas.microsoft.com/office/drawing/2014/main" id="{E715A0F7-6D65-45A7-87FE-4D0FC015CF18}"/>
              </a:ext>
            </a:extLst>
          </p:cNvPr>
          <p:cNvPicPr>
            <a:picLocks noChangeAspect="1"/>
          </p:cNvPicPr>
          <p:nvPr/>
        </p:nvPicPr>
        <p:blipFill>
          <a:blip r:embed="rId2"/>
          <a:stretch>
            <a:fillRect/>
          </a:stretch>
        </p:blipFill>
        <p:spPr>
          <a:xfrm>
            <a:off x="2087981" y="1247609"/>
            <a:ext cx="7923462" cy="4788906"/>
          </a:xfrm>
          <a:prstGeom prst="rect">
            <a:avLst/>
          </a:prstGeom>
        </p:spPr>
      </p:pic>
    </p:spTree>
    <p:extLst>
      <p:ext uri="{BB962C8B-B14F-4D97-AF65-F5344CB8AC3E}">
        <p14:creationId xmlns:p14="http://schemas.microsoft.com/office/powerpoint/2010/main" val="4190522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DD9B-F4E2-4CB1-B2EA-5153D2CFE5CB}"/>
              </a:ext>
            </a:extLst>
          </p:cNvPr>
          <p:cNvSpPr>
            <a:spLocks noGrp="1"/>
          </p:cNvSpPr>
          <p:nvPr>
            <p:ph type="title"/>
          </p:nvPr>
        </p:nvSpPr>
        <p:spPr/>
        <p:txBody>
          <a:bodyPr/>
          <a:lstStyle/>
          <a:p>
            <a:r>
              <a:rPr lang="en-US" dirty="0"/>
              <a:t>Grant Award Size Estimate Calculator Screen Shot</a:t>
            </a:r>
          </a:p>
        </p:txBody>
      </p:sp>
      <p:graphicFrame>
        <p:nvGraphicFramePr>
          <p:cNvPr id="4" name="Table 3">
            <a:extLst>
              <a:ext uri="{FF2B5EF4-FFF2-40B4-BE49-F238E27FC236}">
                <a16:creationId xmlns:a16="http://schemas.microsoft.com/office/drawing/2014/main" id="{6C98C408-9E91-4A36-8A7E-BE873FC1F7B2}"/>
              </a:ext>
            </a:extLst>
          </p:cNvPr>
          <p:cNvGraphicFramePr>
            <a:graphicFrameLocks noGrp="1"/>
          </p:cNvGraphicFramePr>
          <p:nvPr/>
        </p:nvGraphicFramePr>
        <p:xfrm>
          <a:off x="434331" y="5872814"/>
          <a:ext cx="5665843" cy="1127760"/>
        </p:xfrm>
        <a:graphic>
          <a:graphicData uri="http://schemas.openxmlformats.org/drawingml/2006/table">
            <a:tbl>
              <a:tblPr firstRow="1" bandRow="1">
                <a:tableStyleId>{5C22544A-7EE6-4342-B048-85BDC9FD1C3A}</a:tableStyleId>
              </a:tblPr>
              <a:tblGrid>
                <a:gridCol w="5665843">
                  <a:extLst>
                    <a:ext uri="{9D8B030D-6E8A-4147-A177-3AD203B41FA5}">
                      <a16:colId xmlns:a16="http://schemas.microsoft.com/office/drawing/2014/main" val="2221384788"/>
                    </a:ext>
                  </a:extLst>
                </a:gridCol>
              </a:tblGrid>
              <a:tr h="515829">
                <a:tc>
                  <a:txBody>
                    <a:bodyPr/>
                    <a:lstStyle/>
                    <a:p>
                      <a:pPr marL="0" marR="0" lvl="0" indent="0" algn="ctr" defTabSz="896112"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Calibri" panose="020F0502020204030204" pitchFamily="34" charset="0"/>
                          <a:cs typeface="Calibri" panose="020F0502020204030204" pitchFamily="34" charset="0"/>
                        </a:rPr>
                        <a:t>Available at: </a:t>
                      </a:r>
                      <a:r>
                        <a:rPr lang="en-US" sz="2400" b="1" i="0" dirty="0">
                          <a:solidFill>
                            <a:schemeClr val="tx1"/>
                          </a:solidFill>
                          <a:latin typeface="Calibri" panose="020F0502020204030204" pitchFamily="34" charset="0"/>
                          <a:cs typeface="Calibri" panose="020F0502020204030204" pitchFamily="34" charset="0"/>
                          <a:hlinkClick r:id="rId2"/>
                        </a:rPr>
                        <a:t>https://cv.business.nj.gov</a:t>
                      </a:r>
                      <a:r>
                        <a:rPr lang="en-US" sz="2400" b="1" i="0" dirty="0">
                          <a:solidFill>
                            <a:schemeClr val="tx1"/>
                          </a:solidFill>
                          <a:latin typeface="Calibri" panose="020F0502020204030204" pitchFamily="34" charset="0"/>
                          <a:cs typeface="Calibri" panose="020F0502020204030204" pitchFamily="34" charset="0"/>
                        </a:rPr>
                        <a:t> </a:t>
                      </a:r>
                    </a:p>
                    <a:p>
                      <a:pPr marL="0" marR="0" lvl="0" indent="0" algn="ctr" defTabSz="896112" rtl="0" eaLnBrk="1" fontAlgn="auto" latinLnBrk="0" hangingPunct="1">
                        <a:lnSpc>
                          <a:spcPct val="100000"/>
                        </a:lnSpc>
                        <a:spcBef>
                          <a:spcPts val="0"/>
                        </a:spcBef>
                        <a:spcAft>
                          <a:spcPts val="0"/>
                        </a:spcAft>
                        <a:buClrTx/>
                        <a:buSzTx/>
                        <a:buFontTx/>
                        <a:buNone/>
                        <a:tabLst/>
                        <a:defRPr/>
                      </a:pPr>
                      <a:endParaRPr lang="en-US" sz="2400" b="1" dirty="0">
                        <a:solidFill>
                          <a:schemeClr val="accent2"/>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30844"/>
                  </a:ext>
                </a:extLst>
              </a:tr>
              <a:tr h="191048">
                <a:tc>
                  <a:txBody>
                    <a:bodyPr/>
                    <a:lstStyle/>
                    <a:p>
                      <a:pPr algn="ctr"/>
                      <a:endParaRPr lang="en-US" sz="1400" dirty="0">
                        <a:solidFill>
                          <a:schemeClr val="tx1">
                            <a:lumMod val="85000"/>
                            <a:lumOff val="15000"/>
                          </a:schemeClr>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216259"/>
                  </a:ext>
                </a:extLst>
              </a:tr>
            </a:tbl>
          </a:graphicData>
        </a:graphic>
      </p:graphicFrame>
      <p:pic>
        <p:nvPicPr>
          <p:cNvPr id="11" name="Picture 10" descr="A screenshot of a cell phone&#10;&#10;Description generated with very high confidence">
            <a:extLst>
              <a:ext uri="{FF2B5EF4-FFF2-40B4-BE49-F238E27FC236}">
                <a16:creationId xmlns:a16="http://schemas.microsoft.com/office/drawing/2014/main" id="{5243CC8A-238C-4371-A089-FC87557640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943" y="3817929"/>
            <a:ext cx="4290745" cy="2618765"/>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462B3FAE-6517-416E-ACB1-127DCB9C63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4604" y="867032"/>
            <a:ext cx="4256085" cy="2764938"/>
          </a:xfrm>
          <a:prstGeom prst="rect">
            <a:avLst/>
          </a:prstGeom>
        </p:spPr>
      </p:pic>
      <p:pic>
        <p:nvPicPr>
          <p:cNvPr id="5" name="Picture 4">
            <a:extLst>
              <a:ext uri="{FF2B5EF4-FFF2-40B4-BE49-F238E27FC236}">
                <a16:creationId xmlns:a16="http://schemas.microsoft.com/office/drawing/2014/main" id="{8470F40E-E8A3-4B6E-9206-989803B5D3E9}"/>
              </a:ext>
            </a:extLst>
          </p:cNvPr>
          <p:cNvPicPr>
            <a:picLocks noChangeAspect="1"/>
          </p:cNvPicPr>
          <p:nvPr/>
        </p:nvPicPr>
        <p:blipFill>
          <a:blip r:embed="rId5"/>
          <a:stretch>
            <a:fillRect/>
          </a:stretch>
        </p:blipFill>
        <p:spPr>
          <a:xfrm>
            <a:off x="670365" y="1016350"/>
            <a:ext cx="5665843" cy="4688774"/>
          </a:xfrm>
          <a:prstGeom prst="rect">
            <a:avLst/>
          </a:prstGeom>
        </p:spPr>
      </p:pic>
      <p:pic>
        <p:nvPicPr>
          <p:cNvPr id="6" name="Picture 5">
            <a:extLst>
              <a:ext uri="{FF2B5EF4-FFF2-40B4-BE49-F238E27FC236}">
                <a16:creationId xmlns:a16="http://schemas.microsoft.com/office/drawing/2014/main" id="{36A61266-328A-4B92-A9AA-297D00678696}"/>
              </a:ext>
            </a:extLst>
          </p:cNvPr>
          <p:cNvPicPr>
            <a:picLocks noChangeAspect="1"/>
          </p:cNvPicPr>
          <p:nvPr/>
        </p:nvPicPr>
        <p:blipFill>
          <a:blip r:embed="rId6"/>
          <a:stretch>
            <a:fillRect/>
          </a:stretch>
        </p:blipFill>
        <p:spPr>
          <a:xfrm>
            <a:off x="7040802" y="1016350"/>
            <a:ext cx="3983687" cy="2476457"/>
          </a:xfrm>
          <a:prstGeom prst="rect">
            <a:avLst/>
          </a:prstGeom>
        </p:spPr>
      </p:pic>
      <p:pic>
        <p:nvPicPr>
          <p:cNvPr id="8" name="Picture 7">
            <a:extLst>
              <a:ext uri="{FF2B5EF4-FFF2-40B4-BE49-F238E27FC236}">
                <a16:creationId xmlns:a16="http://schemas.microsoft.com/office/drawing/2014/main" id="{9F75641A-C47A-4769-B8C0-0B1F554A4AB4}"/>
              </a:ext>
            </a:extLst>
          </p:cNvPr>
          <p:cNvPicPr>
            <a:picLocks noChangeAspect="1"/>
          </p:cNvPicPr>
          <p:nvPr/>
        </p:nvPicPr>
        <p:blipFill>
          <a:blip r:embed="rId7"/>
          <a:stretch>
            <a:fillRect/>
          </a:stretch>
        </p:blipFill>
        <p:spPr>
          <a:xfrm>
            <a:off x="7105977" y="4053807"/>
            <a:ext cx="3848834" cy="2162266"/>
          </a:xfrm>
          <a:prstGeom prst="rect">
            <a:avLst/>
          </a:prstGeom>
        </p:spPr>
      </p:pic>
    </p:spTree>
    <p:extLst>
      <p:ext uri="{BB962C8B-B14F-4D97-AF65-F5344CB8AC3E}">
        <p14:creationId xmlns:p14="http://schemas.microsoft.com/office/powerpoint/2010/main" val="1471751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F366C8-01C0-0D42-8333-56776FFEBBEE}"/>
              </a:ext>
            </a:extLst>
          </p:cNvPr>
          <p:cNvSpPr/>
          <p:nvPr/>
        </p:nvSpPr>
        <p:spPr>
          <a:xfrm>
            <a:off x="2465863" y="3072987"/>
            <a:ext cx="7213395" cy="7470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19" name="Rectangle 18">
            <a:extLst>
              <a:ext uri="{FF2B5EF4-FFF2-40B4-BE49-F238E27FC236}">
                <a16:creationId xmlns:a16="http://schemas.microsoft.com/office/drawing/2014/main" id="{DC7E42C0-8645-D347-9D5F-CD62BA95D70C}"/>
              </a:ext>
            </a:extLst>
          </p:cNvPr>
          <p:cNvSpPr/>
          <p:nvPr/>
        </p:nvSpPr>
        <p:spPr>
          <a:xfrm>
            <a:off x="892487" y="3752108"/>
            <a:ext cx="11056625" cy="26755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marL="285750" marR="0" lvl="0" indent="-285750" algn="l" defTabSz="914400" rtl="0" eaLnBrk="1" fontAlgn="base" latinLnBrk="0" hangingPunct="1">
              <a:lnSpc>
                <a:spcPct val="100000"/>
              </a:lnSpc>
              <a:spcBef>
                <a:spcPts val="0"/>
              </a:spcBef>
              <a:spcAft>
                <a:spcPts val="12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Federally-certified, NJ-based CDFI</a:t>
            </a:r>
          </a:p>
          <a:p>
            <a:pPr marL="285750" marR="0" lvl="0" indent="-285750" algn="l" defTabSz="914400" rtl="0" eaLnBrk="1" fontAlgn="base" latinLnBrk="0" hangingPunct="1">
              <a:lnSpc>
                <a:spcPct val="100000"/>
              </a:lnSpc>
              <a:spcBef>
                <a:spcPts val="0"/>
              </a:spcBef>
              <a:spcAft>
                <a:spcPts val="12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Have the operational and financial capacity </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use the guarantee effectively</a:t>
            </a:r>
          </a:p>
          <a:p>
            <a:pPr marL="285750" marR="0" lvl="0" indent="-285750" algn="l" defTabSz="914400" rtl="0" eaLnBrk="1" fontAlgn="base" latinLnBrk="0" hangingPunct="1">
              <a:lnSpc>
                <a:spcPct val="100000"/>
              </a:lnSpc>
              <a:spcBef>
                <a:spcPts val="0"/>
              </a:spcBef>
              <a:spcAft>
                <a:spcPts val="12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Have significant experience working with underserved business segments and in communities underserved by other banks</a:t>
            </a:r>
          </a:p>
          <a:p>
            <a:pPr marL="285750" marR="0" lvl="0" indent="-285750" algn="l" defTabSz="914400" rtl="0" eaLnBrk="1" fontAlgn="base" latinLnBrk="0" hangingPunct="1">
              <a:lnSpc>
                <a:spcPct val="100000"/>
              </a:lnSpc>
              <a:spcBef>
                <a:spcPts val="0"/>
              </a:spcBef>
              <a:spcAft>
                <a:spcPts val="12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Must fill out and certify simplified debarment legal questionnaire</a:t>
            </a:r>
          </a:p>
          <a:p>
            <a:pPr marL="285750" marR="0" lvl="0" indent="-285750" algn="l" defTabSz="914400" rtl="0" eaLnBrk="1" fontAlgn="base" latinLnBrk="0" hangingPunct="1">
              <a:lnSpc>
                <a:spcPct val="100000"/>
              </a:lnSpc>
              <a:spcBef>
                <a:spcPts val="0"/>
              </a:spcBef>
              <a:spcAft>
                <a:spcPts val="12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CDFI Loans that are guaranteed must:</a:t>
            </a:r>
          </a:p>
          <a:p>
            <a:pPr marL="742950" marR="0" lvl="1" indent="-285750" algn="l" defTabSz="914400" rtl="0" eaLnBrk="1" fontAlgn="base" latinLnBrk="0" hangingPunct="1">
              <a:lnSpc>
                <a:spcPct val="100000"/>
              </a:lnSpc>
              <a:spcBef>
                <a:spcPts val="0"/>
              </a:spcBef>
              <a:spcAft>
                <a:spcPts val="600"/>
              </a:spcAft>
              <a:buClrTx/>
              <a:buSzPct val="50000"/>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to an impacted business</a:t>
            </a:r>
          </a:p>
          <a:p>
            <a:pPr marL="742950" marR="0" lvl="1" indent="-285750" algn="l" defTabSz="914400" rtl="0" eaLnBrk="1" fontAlgn="base" latinLnBrk="0" hangingPunct="1">
              <a:lnSpc>
                <a:spcPct val="100000"/>
              </a:lnSpc>
              <a:spcBef>
                <a:spcPts val="0"/>
              </a:spcBef>
              <a:spcAft>
                <a:spcPts val="600"/>
              </a:spcAft>
              <a:buClrTx/>
              <a:buSzPct val="50000"/>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focused on working capital</a:t>
            </a:r>
          </a:p>
          <a:p>
            <a:pPr marL="742950" marR="0" lvl="1" indent="-285750" algn="l" defTabSz="914400" rtl="0" eaLnBrk="1" fontAlgn="base" latinLnBrk="0" hangingPunct="1">
              <a:lnSpc>
                <a:spcPct val="100000"/>
              </a:lnSpc>
              <a:spcBef>
                <a:spcPts val="0"/>
              </a:spcBef>
              <a:spcAft>
                <a:spcPts val="600"/>
              </a:spcAft>
              <a:buClrTx/>
              <a:buSzPct val="50000"/>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 exceed $75,000</a:t>
            </a:r>
          </a:p>
          <a:p>
            <a:pPr marL="742950" marR="0" lvl="1" indent="-285750" algn="l" defTabSz="914400" rtl="0" eaLnBrk="1" fontAlgn="base" latinLnBrk="0" hangingPunct="1">
              <a:lnSpc>
                <a:spcPct val="100000"/>
              </a:lnSpc>
              <a:spcBef>
                <a:spcPts val="0"/>
              </a:spcBef>
              <a:spcAft>
                <a:spcPts val="600"/>
              </a:spcAft>
              <a:buClrTx/>
              <a:buSzPct val="50000"/>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Have an interest rate of 3.75% or less</a:t>
            </a:r>
          </a:p>
          <a:p>
            <a:pPr marL="742950" marR="0" lvl="1" indent="-285750" algn="l" defTabSz="914400" rtl="0" eaLnBrk="1" fontAlgn="base" latinLnBrk="0" hangingPunct="1">
              <a:lnSpc>
                <a:spcPct val="100000"/>
              </a:lnSpc>
              <a:spcBef>
                <a:spcPts val="0"/>
              </a:spcBef>
              <a:spcAft>
                <a:spcPts val="600"/>
              </a:spcAft>
              <a:buClrTx/>
              <a:buSzPct val="50000"/>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 exceed a term of five years </a:t>
            </a:r>
          </a:p>
          <a:p>
            <a:pPr marL="742950" marR="0" lvl="1" indent="-285750" algn="l" defTabSz="914400" rtl="0" eaLnBrk="1" fontAlgn="base" latinLnBrk="0" hangingPunct="1">
              <a:lnSpc>
                <a:spcPct val="100000"/>
              </a:lnSpc>
              <a:spcBef>
                <a:spcPts val="0"/>
              </a:spcBef>
              <a:spcAft>
                <a:spcPts val="600"/>
              </a:spcAft>
              <a:buClrTx/>
              <a:buSzPct val="50000"/>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Provide flexible loan structures</a:t>
            </a:r>
          </a:p>
        </p:txBody>
      </p:sp>
      <p:grpSp>
        <p:nvGrpSpPr>
          <p:cNvPr id="13" name="Group 12">
            <a:extLst>
              <a:ext uri="{FF2B5EF4-FFF2-40B4-BE49-F238E27FC236}">
                <a16:creationId xmlns:a16="http://schemas.microsoft.com/office/drawing/2014/main" id="{F73B3936-D09C-DD43-824D-6CB1E27000CC}"/>
              </a:ext>
            </a:extLst>
          </p:cNvPr>
          <p:cNvGrpSpPr/>
          <p:nvPr/>
        </p:nvGrpSpPr>
        <p:grpSpPr>
          <a:xfrm>
            <a:off x="160414" y="182073"/>
            <a:ext cx="9886836" cy="954107"/>
            <a:chOff x="185337" y="3209529"/>
            <a:chExt cx="9886836" cy="954107"/>
          </a:xfrm>
        </p:grpSpPr>
        <p:sp>
          <p:nvSpPr>
            <p:cNvPr id="14" name="Rectangle 13">
              <a:extLst>
                <a:ext uri="{FF2B5EF4-FFF2-40B4-BE49-F238E27FC236}">
                  <a16:creationId xmlns:a16="http://schemas.microsoft.com/office/drawing/2014/main" id="{9F1BCD91-263E-C643-8D34-F5814D1EA6D2}"/>
                </a:ext>
              </a:extLst>
            </p:cNvPr>
            <p:cNvSpPr/>
            <p:nvPr/>
          </p:nvSpPr>
          <p:spPr>
            <a:xfrm>
              <a:off x="950475" y="3209529"/>
              <a:ext cx="9121698"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5597B"/>
                  </a:solidFill>
                  <a:effectLst/>
                  <a:uLnTx/>
                  <a:uFillTx/>
                  <a:latin typeface="Segoe Pro" panose="020B0502040504020203" pitchFamily="34" charset="0"/>
                  <a:ea typeface="+mn-ea"/>
                  <a:cs typeface="+mn-cs"/>
                </a:rPr>
                <a:t>PROGRAMS TO MOBILIZE CAPITAL TO MICRO-, SMALL, &amp; MEDIUM-SIZED BUSINESSES</a:t>
              </a:r>
            </a:p>
          </p:txBody>
        </p:sp>
        <p:pic>
          <p:nvPicPr>
            <p:cNvPr id="15" name="Picture 14">
              <a:extLst>
                <a:ext uri="{FF2B5EF4-FFF2-40B4-BE49-F238E27FC236}">
                  <a16:creationId xmlns:a16="http://schemas.microsoft.com/office/drawing/2014/main" id="{B670B286-5E84-8742-8B2E-4044098467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337" y="3273193"/>
              <a:ext cx="774338" cy="774338"/>
            </a:xfrm>
            <a:prstGeom prst="rect">
              <a:avLst/>
            </a:prstGeom>
          </p:spPr>
        </p:pic>
      </p:grpSp>
      <p:cxnSp>
        <p:nvCxnSpPr>
          <p:cNvPr id="11" name="Straight Connector 10">
            <a:extLst>
              <a:ext uri="{FF2B5EF4-FFF2-40B4-BE49-F238E27FC236}">
                <a16:creationId xmlns:a16="http://schemas.microsoft.com/office/drawing/2014/main" id="{5EE61CF1-FB54-C04B-BD2C-BCB06023E4C1}"/>
              </a:ext>
            </a:extLst>
          </p:cNvPr>
          <p:cNvCxnSpPr/>
          <p:nvPr/>
        </p:nvCxnSpPr>
        <p:spPr>
          <a:xfrm>
            <a:off x="380066" y="1202740"/>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id="{D2DE69E2-2D95-8448-BA76-6E5A8FF17DB7}"/>
              </a:ext>
            </a:extLst>
          </p:cNvPr>
          <p:cNvSpPr/>
          <p:nvPr/>
        </p:nvSpPr>
        <p:spPr>
          <a:xfrm>
            <a:off x="380066" y="3245816"/>
            <a:ext cx="1380982" cy="506292"/>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84BD00"/>
                </a:solidFill>
                <a:effectLst/>
                <a:uLnTx/>
                <a:uFillTx/>
                <a:latin typeface="Calibri" panose="020F0502020204030204" pitchFamily="34" charset="0"/>
                <a:ea typeface="+mn-ea"/>
                <a:cs typeface="Calibri" panose="020F0502020204030204" pitchFamily="34" charset="0"/>
              </a:rPr>
              <a:t>Eligibility</a:t>
            </a:r>
          </a:p>
        </p:txBody>
      </p:sp>
      <p:sp>
        <p:nvSpPr>
          <p:cNvPr id="17" name="Freeform 16">
            <a:extLst>
              <a:ext uri="{FF2B5EF4-FFF2-40B4-BE49-F238E27FC236}">
                <a16:creationId xmlns:a16="http://schemas.microsoft.com/office/drawing/2014/main" id="{BC3312DE-DE4E-0949-BC71-0E967C1BEC3A}"/>
              </a:ext>
            </a:extLst>
          </p:cNvPr>
          <p:cNvSpPr/>
          <p:nvPr/>
        </p:nvSpPr>
        <p:spPr>
          <a:xfrm>
            <a:off x="1058694" y="1588114"/>
            <a:ext cx="6568740" cy="1686824"/>
          </a:xfrm>
          <a:custGeom>
            <a:avLst/>
            <a:gdLst>
              <a:gd name="connsiteX0" fmla="*/ 0 w 6770922"/>
              <a:gd name="connsiteY0" fmla="*/ 0 h 1344658"/>
              <a:gd name="connsiteX1" fmla="*/ 6098593 w 6770922"/>
              <a:gd name="connsiteY1" fmla="*/ 0 h 1344658"/>
              <a:gd name="connsiteX2" fmla="*/ 6770922 w 6770922"/>
              <a:gd name="connsiteY2" fmla="*/ 672329 h 1344658"/>
              <a:gd name="connsiteX3" fmla="*/ 6098593 w 6770922"/>
              <a:gd name="connsiteY3" fmla="*/ 1344658 h 1344658"/>
              <a:gd name="connsiteX4" fmla="*/ 0 w 6770922"/>
              <a:gd name="connsiteY4" fmla="*/ 1344658 h 1344658"/>
              <a:gd name="connsiteX5" fmla="*/ 0 w 6770922"/>
              <a:gd name="connsiteY5" fmla="*/ 0 h 134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0922" h="1344658">
                <a:moveTo>
                  <a:pt x="0" y="0"/>
                </a:moveTo>
                <a:lnTo>
                  <a:pt x="6098593" y="0"/>
                </a:lnTo>
                <a:lnTo>
                  <a:pt x="6770922" y="672329"/>
                </a:lnTo>
                <a:lnTo>
                  <a:pt x="6098593" y="1344658"/>
                </a:lnTo>
                <a:lnTo>
                  <a:pt x="0" y="134465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9352" tIns="74676" rIns="373502" bIns="74676" numCol="1" spcCol="1270" anchor="ctr" anchorCtr="0">
            <a:noAutofit/>
          </a:bodyPr>
          <a:lstStyle/>
          <a:p>
            <a:pPr marL="0" marR="0" lvl="0" indent="0" algn="l" defTabSz="1244600" rtl="0" eaLnBrk="1" fontAlgn="base"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CDFI First Loss Reserve Fund </a:t>
            </a:r>
            <a:br>
              <a:rPr kumimoji="0" lang="en-US"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$10M capital reserve fund for first-loss position, up to 50%, on CDFI loans that provide low/no-interest loans to micro and small businesses</a:t>
            </a:r>
            <a:endPar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aphicFrame>
        <p:nvGraphicFramePr>
          <p:cNvPr id="18" name="Table 17">
            <a:extLst>
              <a:ext uri="{FF2B5EF4-FFF2-40B4-BE49-F238E27FC236}">
                <a16:creationId xmlns:a16="http://schemas.microsoft.com/office/drawing/2014/main" id="{C4155D33-2F44-C148-BC43-EACEC9F6703A}"/>
              </a:ext>
            </a:extLst>
          </p:cNvPr>
          <p:cNvGraphicFramePr>
            <a:graphicFrameLocks noGrp="1"/>
          </p:cNvGraphicFramePr>
          <p:nvPr/>
        </p:nvGraphicFramePr>
        <p:xfrm>
          <a:off x="8376826" y="1711801"/>
          <a:ext cx="3117824" cy="1188720"/>
        </p:xfrm>
        <a:graphic>
          <a:graphicData uri="http://schemas.openxmlformats.org/drawingml/2006/table">
            <a:tbl>
              <a:tblPr firstRow="1" bandRow="1">
                <a:tableStyleId>{5C22544A-7EE6-4342-B048-85BDC9FD1C3A}</a:tableStyleId>
              </a:tblPr>
              <a:tblGrid>
                <a:gridCol w="3117824">
                  <a:extLst>
                    <a:ext uri="{9D8B030D-6E8A-4147-A177-3AD203B41FA5}">
                      <a16:colId xmlns:a16="http://schemas.microsoft.com/office/drawing/2014/main" val="2221384788"/>
                    </a:ext>
                  </a:extLst>
                </a:gridCol>
              </a:tblGrid>
              <a:tr h="370840">
                <a:tc>
                  <a:txBody>
                    <a:bodyPr/>
                    <a:lstStyle/>
                    <a:p>
                      <a:pPr marL="0" marR="0" lvl="0" indent="0" algn="ctr" defTabSz="896112"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Calibri" panose="020F0502020204030204" pitchFamily="34" charset="0"/>
                          <a:cs typeface="Calibri" panose="020F0502020204030204" pitchFamily="34" charset="0"/>
                        </a:rPr>
                        <a:t>NJEDA Program Size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30844"/>
                  </a:ext>
                </a:extLst>
              </a:tr>
              <a:tr h="370840">
                <a:tc>
                  <a:txBody>
                    <a:bodyPr/>
                    <a:lstStyle/>
                    <a:p>
                      <a:pPr marL="0" algn="ctr" defTabSz="896112" rtl="0" eaLnBrk="1" latinLnBrk="0" hangingPunct="1"/>
                      <a:r>
                        <a:rPr lang="en-US" sz="2800" b="1" i="0" kern="1200" dirty="0">
                          <a:solidFill>
                            <a:schemeClr val="tx1"/>
                          </a:solidFill>
                          <a:latin typeface="Calibri" panose="020F0502020204030204" pitchFamily="34" charset="0"/>
                          <a:ea typeface="+mn-ea"/>
                          <a:cs typeface="Calibri" panose="020F0502020204030204" pitchFamily="34" charset="0"/>
                        </a:rPr>
                        <a:t>$10M</a:t>
                      </a:r>
                    </a:p>
                    <a:p>
                      <a:pPr marL="0" marR="0" lvl="0" indent="0" algn="ctr" defTabSz="89611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Calibri Light" panose="020F0302020204030204" pitchFamily="34" charset="0"/>
                          <a:ea typeface="+mn-ea"/>
                          <a:cs typeface="Calibri Light" panose="020F0302020204030204" pitchFamily="34" charset="0"/>
                        </a:rPr>
                        <a:t>(initial wave)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216259"/>
                  </a:ext>
                </a:extLst>
              </a:tr>
            </a:tbl>
          </a:graphicData>
        </a:graphic>
      </p:graphicFrame>
    </p:spTree>
    <p:extLst>
      <p:ext uri="{BB962C8B-B14F-4D97-AF65-F5344CB8AC3E}">
        <p14:creationId xmlns:p14="http://schemas.microsoft.com/office/powerpoint/2010/main" val="3481348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F366C8-01C0-0D42-8333-56776FFEBBEE}"/>
              </a:ext>
            </a:extLst>
          </p:cNvPr>
          <p:cNvSpPr/>
          <p:nvPr/>
        </p:nvSpPr>
        <p:spPr>
          <a:xfrm>
            <a:off x="1559220" y="2969989"/>
            <a:ext cx="7372907" cy="75508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000" dirty="0">
              <a:solidFill>
                <a:schemeClr val="tx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DC7E42C0-8645-D347-9D5F-CD62BA95D70C}"/>
              </a:ext>
            </a:extLst>
          </p:cNvPr>
          <p:cNvSpPr/>
          <p:nvPr/>
        </p:nvSpPr>
        <p:spPr>
          <a:xfrm>
            <a:off x="380066" y="1382487"/>
            <a:ext cx="11266989" cy="50174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marL="285750" indent="-285750">
              <a:spcBef>
                <a:spcPts val="0"/>
              </a:spcBef>
              <a:spcAft>
                <a:spcPts val="1200"/>
              </a:spcAft>
              <a:buFont typeface="Wingdings" panose="05000000000000000000" pitchFamily="2" charset="2"/>
              <a:buChar char="§"/>
            </a:pPr>
            <a:endParaRPr lang="en-US" sz="1800" dirty="0">
              <a:solidFill>
                <a:schemeClr val="tx1"/>
              </a:solidFill>
            </a:endParaRPr>
          </a:p>
          <a:p>
            <a:pPr marL="285750" indent="-285750">
              <a:spcBef>
                <a:spcPts val="0"/>
              </a:spcBef>
              <a:spcAft>
                <a:spcPts val="1200"/>
              </a:spcAft>
              <a:buFont typeface="Wingdings" panose="05000000000000000000" pitchFamily="2" charset="2"/>
              <a:buChar char="§"/>
            </a:pPr>
            <a:endParaRPr lang="en-US" sz="1800" dirty="0">
              <a:solidFill>
                <a:schemeClr val="tx1"/>
              </a:solidFill>
            </a:endParaRPr>
          </a:p>
          <a:p>
            <a:pPr marL="285750" indent="-285750">
              <a:spcBef>
                <a:spcPts val="0"/>
              </a:spcBef>
              <a:spcAft>
                <a:spcPts val="1200"/>
              </a:spcAft>
              <a:buFont typeface="Wingdings" panose="05000000000000000000" pitchFamily="2" charset="2"/>
              <a:buChar char="§"/>
            </a:pPr>
            <a:endParaRPr lang="en-US" sz="1800" dirty="0">
              <a:solidFill>
                <a:schemeClr val="tx1"/>
              </a:solidFill>
            </a:endParaRPr>
          </a:p>
          <a:p>
            <a:pPr marL="285750" indent="-285750">
              <a:spcBef>
                <a:spcPts val="0"/>
              </a:spcBef>
              <a:spcAft>
                <a:spcPts val="1200"/>
              </a:spcAft>
              <a:buFont typeface="Wingdings" panose="05000000000000000000" pitchFamily="2" charset="2"/>
              <a:buChar char="§"/>
            </a:pPr>
            <a:endParaRPr lang="en-US" sz="1800" dirty="0">
              <a:solidFill>
                <a:schemeClr val="tx1"/>
              </a:solidFill>
            </a:endParaRPr>
          </a:p>
        </p:txBody>
      </p:sp>
      <p:pic>
        <p:nvPicPr>
          <p:cNvPr id="15" name="Picture 14">
            <a:extLst>
              <a:ext uri="{FF2B5EF4-FFF2-40B4-BE49-F238E27FC236}">
                <a16:creationId xmlns:a16="http://schemas.microsoft.com/office/drawing/2014/main" id="{B670B286-5E84-8742-8B2E-4044098467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14" y="245737"/>
            <a:ext cx="774338" cy="774338"/>
          </a:xfrm>
          <a:prstGeom prst="rect">
            <a:avLst/>
          </a:prstGeom>
        </p:spPr>
      </p:pic>
      <p:cxnSp>
        <p:nvCxnSpPr>
          <p:cNvPr id="9" name="Straight Connector 8">
            <a:extLst>
              <a:ext uri="{FF2B5EF4-FFF2-40B4-BE49-F238E27FC236}">
                <a16:creationId xmlns:a16="http://schemas.microsoft.com/office/drawing/2014/main" id="{D3DBED9D-E73B-DD40-8E7A-A9FDAC4B2534}"/>
              </a:ext>
            </a:extLst>
          </p:cNvPr>
          <p:cNvCxnSpPr/>
          <p:nvPr/>
        </p:nvCxnSpPr>
        <p:spPr>
          <a:xfrm>
            <a:off x="380066" y="1202740"/>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ADC034A5-9A5A-AF4A-AAA6-6FC51DEEAEF6}"/>
              </a:ext>
            </a:extLst>
          </p:cNvPr>
          <p:cNvSpPr/>
          <p:nvPr/>
        </p:nvSpPr>
        <p:spPr>
          <a:xfrm>
            <a:off x="925552" y="191302"/>
            <a:ext cx="9121698" cy="954107"/>
          </a:xfrm>
          <a:prstGeom prst="rect">
            <a:avLst/>
          </a:prstGeom>
        </p:spPr>
        <p:txBody>
          <a:bodyPr wrap="square">
            <a:spAutoFit/>
          </a:bodyPr>
          <a:lstStyle/>
          <a:p>
            <a:r>
              <a:rPr lang="en-US" sz="2800" b="1" dirty="0">
                <a:solidFill>
                  <a:srgbClr val="05597B"/>
                </a:solidFill>
                <a:latin typeface="Segoe Pro" panose="020B0502040504020203" pitchFamily="34" charset="0"/>
              </a:rPr>
              <a:t>PROGRAMS TO MOBILIZE CAPITAL TO MICRO-, SMALL, &amp; MEDIUM-SIZED BUSINESSES</a:t>
            </a:r>
          </a:p>
        </p:txBody>
      </p:sp>
      <p:pic>
        <p:nvPicPr>
          <p:cNvPr id="14" name="Picture 13">
            <a:extLst>
              <a:ext uri="{FF2B5EF4-FFF2-40B4-BE49-F238E27FC236}">
                <a16:creationId xmlns:a16="http://schemas.microsoft.com/office/drawing/2014/main" id="{8E7891FD-71AC-4B00-AF3B-5AE8A3D2F0F9}"/>
              </a:ext>
            </a:extLst>
          </p:cNvPr>
          <p:cNvPicPr>
            <a:picLocks noChangeAspect="1"/>
          </p:cNvPicPr>
          <p:nvPr/>
        </p:nvPicPr>
        <p:blipFill rotWithShape="1">
          <a:blip r:embed="rId4">
            <a:extLst>
              <a:ext uri="{28A0092B-C50C-407E-A947-70E740481C1C}">
                <a14:useLocalDpi xmlns:a14="http://schemas.microsoft.com/office/drawing/2010/main" val="0"/>
              </a:ext>
            </a:extLst>
          </a:blip>
          <a:srcRect l="-1" t="34347" r="-6005" b="32617"/>
          <a:stretch/>
        </p:blipFill>
        <p:spPr>
          <a:xfrm>
            <a:off x="7784905" y="2417167"/>
            <a:ext cx="2764808" cy="861665"/>
          </a:xfrm>
          <a:prstGeom prst="rect">
            <a:avLst/>
          </a:prstGeom>
        </p:spPr>
      </p:pic>
      <p:pic>
        <p:nvPicPr>
          <p:cNvPr id="21" name="Picture 20">
            <a:extLst>
              <a:ext uri="{FF2B5EF4-FFF2-40B4-BE49-F238E27FC236}">
                <a16:creationId xmlns:a16="http://schemas.microsoft.com/office/drawing/2014/main" id="{0E4A3843-22A0-43D6-AD0D-58409DDED4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1540" y="4015260"/>
            <a:ext cx="1851539" cy="1851539"/>
          </a:xfrm>
          <a:prstGeom prst="rect">
            <a:avLst/>
          </a:prstGeom>
        </p:spPr>
      </p:pic>
      <p:pic>
        <p:nvPicPr>
          <p:cNvPr id="8" name="Picture 7">
            <a:extLst>
              <a:ext uri="{FF2B5EF4-FFF2-40B4-BE49-F238E27FC236}">
                <a16:creationId xmlns:a16="http://schemas.microsoft.com/office/drawing/2014/main" id="{437F71B4-ED4B-42B6-ADE9-8091F1F588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3545" y="2269828"/>
            <a:ext cx="2305411" cy="1156342"/>
          </a:xfrm>
          <a:prstGeom prst="rect">
            <a:avLst/>
          </a:prstGeom>
        </p:spPr>
      </p:pic>
      <p:pic>
        <p:nvPicPr>
          <p:cNvPr id="18" name="Picture 17">
            <a:extLst>
              <a:ext uri="{FF2B5EF4-FFF2-40B4-BE49-F238E27FC236}">
                <a16:creationId xmlns:a16="http://schemas.microsoft.com/office/drawing/2014/main" id="{29625683-70C6-4D35-AE9D-3AD94158B0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3858" y="4309440"/>
            <a:ext cx="2504785" cy="1001914"/>
          </a:xfrm>
          <a:prstGeom prst="rect">
            <a:avLst/>
          </a:prstGeom>
        </p:spPr>
      </p:pic>
      <p:pic>
        <p:nvPicPr>
          <p:cNvPr id="6" name="Picture 5">
            <a:extLst>
              <a:ext uri="{FF2B5EF4-FFF2-40B4-BE49-F238E27FC236}">
                <a16:creationId xmlns:a16="http://schemas.microsoft.com/office/drawing/2014/main" id="{4D2D2D57-3916-48DF-A812-742E465ECBF3}"/>
              </a:ext>
            </a:extLst>
          </p:cNvPr>
          <p:cNvPicPr>
            <a:picLocks noChangeAspect="1"/>
          </p:cNvPicPr>
          <p:nvPr/>
        </p:nvPicPr>
        <p:blipFill rotWithShape="1">
          <a:blip r:embed="rId8">
            <a:extLst>
              <a:ext uri="{28A0092B-C50C-407E-A947-70E740481C1C}">
                <a14:useLocalDpi xmlns:a14="http://schemas.microsoft.com/office/drawing/2010/main" val="0"/>
              </a:ext>
            </a:extLst>
          </a:blip>
          <a:srcRect l="17782" t="24240" r="17059" b="41883"/>
          <a:stretch/>
        </p:blipFill>
        <p:spPr>
          <a:xfrm>
            <a:off x="1399399" y="2372418"/>
            <a:ext cx="2428198" cy="951162"/>
          </a:xfrm>
          <a:prstGeom prst="rect">
            <a:avLst/>
          </a:prstGeom>
        </p:spPr>
      </p:pic>
      <p:pic>
        <p:nvPicPr>
          <p:cNvPr id="23" name="Picture 22">
            <a:extLst>
              <a:ext uri="{FF2B5EF4-FFF2-40B4-BE49-F238E27FC236}">
                <a16:creationId xmlns:a16="http://schemas.microsoft.com/office/drawing/2014/main" id="{205938A8-B254-46F8-B1F2-794BFC5F0B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6341" r="29181" b="30688"/>
          <a:stretch/>
        </p:blipFill>
        <p:spPr>
          <a:xfrm>
            <a:off x="1524678" y="4415241"/>
            <a:ext cx="2177640" cy="877401"/>
          </a:xfrm>
          <a:prstGeom prst="rect">
            <a:avLst/>
          </a:prstGeom>
        </p:spPr>
      </p:pic>
      <p:sp>
        <p:nvSpPr>
          <p:cNvPr id="25" name="TextBox 24">
            <a:extLst>
              <a:ext uri="{FF2B5EF4-FFF2-40B4-BE49-F238E27FC236}">
                <a16:creationId xmlns:a16="http://schemas.microsoft.com/office/drawing/2014/main" id="{81D44C49-3965-4373-8E8E-6923465DE187}"/>
              </a:ext>
            </a:extLst>
          </p:cNvPr>
          <p:cNvSpPr txBox="1"/>
          <p:nvPr/>
        </p:nvSpPr>
        <p:spPr>
          <a:xfrm>
            <a:off x="925552" y="1243895"/>
            <a:ext cx="6369964" cy="589072"/>
          </a:xfrm>
          <a:prstGeom prst="rect">
            <a:avLst/>
          </a:prstGeom>
          <a:noFill/>
        </p:spPr>
        <p:txBody>
          <a:bodyPr wrap="square" rtlCol="0">
            <a:spAutoFit/>
          </a:bodyPr>
          <a:lstStyle/>
          <a:p>
            <a:pPr>
              <a:lnSpc>
                <a:spcPct val="150000"/>
              </a:lnSpc>
            </a:pPr>
            <a:r>
              <a:rPr lang="en-US" sz="2400" b="1" dirty="0">
                <a:solidFill>
                  <a:schemeClr val="accent2"/>
                </a:solidFill>
                <a:latin typeface="Calibri" panose="020F0502020204030204" pitchFamily="34" charset="0"/>
                <a:cs typeface="Calibri" panose="020F0502020204030204" pitchFamily="34" charset="0"/>
              </a:rPr>
              <a:t>NJEDA-Approved COVID-19 CDFI Partners:</a:t>
            </a:r>
          </a:p>
        </p:txBody>
      </p:sp>
      <p:sp>
        <p:nvSpPr>
          <p:cNvPr id="7" name="Rectangle 6">
            <a:extLst>
              <a:ext uri="{FF2B5EF4-FFF2-40B4-BE49-F238E27FC236}">
                <a16:creationId xmlns:a16="http://schemas.microsoft.com/office/drawing/2014/main" id="{F1C45C2B-601E-6842-9E98-EF06CD5F39AE}"/>
              </a:ext>
            </a:extLst>
          </p:cNvPr>
          <p:cNvSpPr/>
          <p:nvPr/>
        </p:nvSpPr>
        <p:spPr>
          <a:xfrm>
            <a:off x="-10886" y="3743760"/>
            <a:ext cx="11949113" cy="10231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0" name="Rectangle 19">
            <a:extLst>
              <a:ext uri="{FF2B5EF4-FFF2-40B4-BE49-F238E27FC236}">
                <a16:creationId xmlns:a16="http://schemas.microsoft.com/office/drawing/2014/main" id="{C59D16D6-2485-364A-B9DB-D109C542CB36}"/>
              </a:ext>
            </a:extLst>
          </p:cNvPr>
          <p:cNvSpPr/>
          <p:nvPr/>
        </p:nvSpPr>
        <p:spPr>
          <a:xfrm>
            <a:off x="-10888" y="5758621"/>
            <a:ext cx="11949113" cy="10231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2" name="Rectangle 21">
            <a:extLst>
              <a:ext uri="{FF2B5EF4-FFF2-40B4-BE49-F238E27FC236}">
                <a16:creationId xmlns:a16="http://schemas.microsoft.com/office/drawing/2014/main" id="{062A2151-DEDD-FD47-9791-77A6DEB722F2}"/>
              </a:ext>
            </a:extLst>
          </p:cNvPr>
          <p:cNvSpPr/>
          <p:nvPr/>
        </p:nvSpPr>
        <p:spPr>
          <a:xfrm>
            <a:off x="-10887" y="2033707"/>
            <a:ext cx="11949113" cy="10231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Tree>
    <p:extLst>
      <p:ext uri="{BB962C8B-B14F-4D97-AF65-F5344CB8AC3E}">
        <p14:creationId xmlns:p14="http://schemas.microsoft.com/office/powerpoint/2010/main" val="232306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F366C8-01C0-0D42-8333-56776FFEBBEE}"/>
              </a:ext>
            </a:extLst>
          </p:cNvPr>
          <p:cNvSpPr/>
          <p:nvPr/>
        </p:nvSpPr>
        <p:spPr>
          <a:xfrm>
            <a:off x="5341433" y="3699682"/>
            <a:ext cx="6724187" cy="15795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latin typeface="Calibri Light" panose="020F0302020204030204" pitchFamily="34" charset="0"/>
              <a:cs typeface="Calibri Light" panose="020F0302020204030204" pitchFamily="34" charset="0"/>
            </a:endParaRPr>
          </a:p>
          <a:p>
            <a:endParaRPr lang="en-US" sz="2000" dirty="0">
              <a:solidFill>
                <a:schemeClr val="tx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DC7E42C0-8645-D347-9D5F-CD62BA95D70C}"/>
              </a:ext>
            </a:extLst>
          </p:cNvPr>
          <p:cNvSpPr/>
          <p:nvPr/>
        </p:nvSpPr>
        <p:spPr>
          <a:xfrm>
            <a:off x="875571" y="4060429"/>
            <a:ext cx="10526138" cy="22844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marL="285750" indent="-285750">
              <a:spcBef>
                <a:spcPts val="0"/>
              </a:spcBef>
              <a:spcAft>
                <a:spcPts val="1200"/>
              </a:spcAft>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Must be NJ-based company (registered to do business, C-suite in the State)</a:t>
            </a:r>
          </a:p>
          <a:p>
            <a:pPr marL="285750" indent="-285750">
              <a:spcBef>
                <a:spcPts val="0"/>
              </a:spcBef>
              <a:spcAft>
                <a:spcPts val="1200"/>
              </a:spcAft>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Under $5M in revenue; under 25 people</a:t>
            </a:r>
          </a:p>
          <a:p>
            <a:pPr marL="285750" indent="-285750">
              <a:spcBef>
                <a:spcPts val="0"/>
              </a:spcBef>
              <a:spcAft>
                <a:spcPts val="1200"/>
              </a:spcAft>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Investors have already provided funding in the form of a convertible note, safe or equity interest.</a:t>
            </a:r>
          </a:p>
          <a:p>
            <a:pPr marL="285750" indent="-285750">
              <a:spcBef>
                <a:spcPts val="0"/>
              </a:spcBef>
              <a:spcAft>
                <a:spcPts val="1200"/>
              </a:spcAft>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Investor does not need to be NJ-based</a:t>
            </a:r>
          </a:p>
          <a:p>
            <a:pPr marL="285750" indent="-285750">
              <a:spcBef>
                <a:spcPts val="0"/>
              </a:spcBef>
              <a:spcAft>
                <a:spcPts val="1200"/>
              </a:spcAft>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Align with the Governor’s Economic Plan</a:t>
            </a:r>
          </a:p>
          <a:p>
            <a:pPr marL="285750" indent="-285750">
              <a:spcBef>
                <a:spcPts val="0"/>
              </a:spcBef>
              <a:spcAft>
                <a:spcPts val="1200"/>
              </a:spcAft>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Must fill out and certify simplified debarment legal questionnaire</a:t>
            </a:r>
          </a:p>
          <a:p>
            <a:pPr marL="285750" indent="-285750">
              <a:spcBef>
                <a:spcPts val="0"/>
              </a:spcBef>
              <a:spcAft>
                <a:spcPts val="1200"/>
              </a:spcAft>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Tax Clearance; Department of Labor </a:t>
            </a:r>
            <a:br>
              <a:rPr lang="en-US" sz="1800" dirty="0">
                <a:solidFill>
                  <a:schemeClr val="tx1"/>
                </a:solidFill>
                <a:latin typeface="Calibri" panose="020F0502020204030204" pitchFamily="34" charset="0"/>
                <a:cs typeface="Calibri" panose="020F0502020204030204" pitchFamily="34" charset="0"/>
              </a:rPr>
            </a:br>
            <a:r>
              <a:rPr lang="en-US" sz="1800" dirty="0">
                <a:solidFill>
                  <a:schemeClr val="tx1"/>
                </a:solidFill>
                <a:latin typeface="Calibri" panose="020F0502020204030204" pitchFamily="34" charset="0"/>
                <a:cs typeface="Calibri" panose="020F0502020204030204" pitchFamily="34" charset="0"/>
              </a:rPr>
              <a:t>good standing</a:t>
            </a:r>
          </a:p>
          <a:p>
            <a:pPr marL="285750" indent="-285750">
              <a:spcBef>
                <a:spcPts val="0"/>
              </a:spcBef>
              <a:spcAft>
                <a:spcPts val="1200"/>
              </a:spcAft>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Minimum of 50% of employees in NJ</a:t>
            </a:r>
          </a:p>
        </p:txBody>
      </p:sp>
      <p:pic>
        <p:nvPicPr>
          <p:cNvPr id="15" name="Picture 14">
            <a:extLst>
              <a:ext uri="{FF2B5EF4-FFF2-40B4-BE49-F238E27FC236}">
                <a16:creationId xmlns:a16="http://schemas.microsoft.com/office/drawing/2014/main" id="{B670B286-5E84-8742-8B2E-4044098467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14" y="245737"/>
            <a:ext cx="774338" cy="774338"/>
          </a:xfrm>
          <a:prstGeom prst="rect">
            <a:avLst/>
          </a:prstGeom>
        </p:spPr>
      </p:pic>
      <p:cxnSp>
        <p:nvCxnSpPr>
          <p:cNvPr id="11" name="Straight Connector 10">
            <a:extLst>
              <a:ext uri="{FF2B5EF4-FFF2-40B4-BE49-F238E27FC236}">
                <a16:creationId xmlns:a16="http://schemas.microsoft.com/office/drawing/2014/main" id="{3234DA63-187F-E647-B5D7-4348B524D16C}"/>
              </a:ext>
            </a:extLst>
          </p:cNvPr>
          <p:cNvCxnSpPr/>
          <p:nvPr/>
        </p:nvCxnSpPr>
        <p:spPr>
          <a:xfrm>
            <a:off x="380066" y="1202740"/>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id="{8E636E77-988F-C545-95F4-9B97FA7B3C3D}"/>
              </a:ext>
            </a:extLst>
          </p:cNvPr>
          <p:cNvSpPr/>
          <p:nvPr/>
        </p:nvSpPr>
        <p:spPr>
          <a:xfrm>
            <a:off x="925552" y="182073"/>
            <a:ext cx="9121698" cy="954107"/>
          </a:xfrm>
          <a:prstGeom prst="rect">
            <a:avLst/>
          </a:prstGeom>
        </p:spPr>
        <p:txBody>
          <a:bodyPr wrap="square">
            <a:spAutoFit/>
          </a:bodyPr>
          <a:lstStyle/>
          <a:p>
            <a:r>
              <a:rPr lang="en-US" sz="2800" b="1" dirty="0">
                <a:solidFill>
                  <a:srgbClr val="05597B"/>
                </a:solidFill>
                <a:latin typeface="Segoe Pro" panose="020B0502040504020203" pitchFamily="34" charset="0"/>
              </a:rPr>
              <a:t>ENCOURAGING INVESTMENT IN EMERGING COMPANIES</a:t>
            </a:r>
          </a:p>
        </p:txBody>
      </p:sp>
      <p:sp>
        <p:nvSpPr>
          <p:cNvPr id="16" name="Rectangle 15">
            <a:extLst>
              <a:ext uri="{FF2B5EF4-FFF2-40B4-BE49-F238E27FC236}">
                <a16:creationId xmlns:a16="http://schemas.microsoft.com/office/drawing/2014/main" id="{72E95528-9D26-8A47-A051-CC6A0A47259B}"/>
              </a:ext>
            </a:extLst>
          </p:cNvPr>
          <p:cNvSpPr/>
          <p:nvPr/>
        </p:nvSpPr>
        <p:spPr>
          <a:xfrm>
            <a:off x="380066" y="3341647"/>
            <a:ext cx="1380982" cy="506292"/>
          </a:xfrm>
          <a:prstGeom prst="rect">
            <a:avLst/>
          </a:prstGeom>
        </p:spPr>
        <p:txBody>
          <a:bodyPr wrap="square">
            <a:spAutoFit/>
          </a:bodyPr>
          <a:lstStyle/>
          <a:p>
            <a:pPr algn="ctr">
              <a:lnSpc>
                <a:spcPct val="150000"/>
              </a:lnSpc>
            </a:pPr>
            <a:r>
              <a:rPr lang="en-US" sz="2000" b="1" dirty="0">
                <a:solidFill>
                  <a:schemeClr val="accent2"/>
                </a:solidFill>
                <a:latin typeface="Calibri" panose="020F0502020204030204" pitchFamily="34" charset="0"/>
                <a:cs typeface="Calibri" panose="020F0502020204030204" pitchFamily="34" charset="0"/>
              </a:rPr>
              <a:t>Eligibility</a:t>
            </a:r>
          </a:p>
        </p:txBody>
      </p:sp>
      <p:graphicFrame>
        <p:nvGraphicFramePr>
          <p:cNvPr id="17" name="Table 16">
            <a:extLst>
              <a:ext uri="{FF2B5EF4-FFF2-40B4-BE49-F238E27FC236}">
                <a16:creationId xmlns:a16="http://schemas.microsoft.com/office/drawing/2014/main" id="{CCA9DADD-E912-9B4E-9614-0ED1FE75DEBA}"/>
              </a:ext>
            </a:extLst>
          </p:cNvPr>
          <p:cNvGraphicFramePr>
            <a:graphicFrameLocks noGrp="1"/>
          </p:cNvGraphicFramePr>
          <p:nvPr>
            <p:extLst>
              <p:ext uri="{D42A27DB-BD31-4B8C-83A1-F6EECF244321}">
                <p14:modId xmlns:p14="http://schemas.microsoft.com/office/powerpoint/2010/main" val="1020531723"/>
              </p:ext>
            </p:extLst>
          </p:nvPr>
        </p:nvGraphicFramePr>
        <p:xfrm>
          <a:off x="8376826" y="1711801"/>
          <a:ext cx="3117824" cy="1981200"/>
        </p:xfrm>
        <a:graphic>
          <a:graphicData uri="http://schemas.openxmlformats.org/drawingml/2006/table">
            <a:tbl>
              <a:tblPr firstRow="1" bandRow="1">
                <a:tableStyleId>{5C22544A-7EE6-4342-B048-85BDC9FD1C3A}</a:tableStyleId>
              </a:tblPr>
              <a:tblGrid>
                <a:gridCol w="3117824">
                  <a:extLst>
                    <a:ext uri="{9D8B030D-6E8A-4147-A177-3AD203B41FA5}">
                      <a16:colId xmlns:a16="http://schemas.microsoft.com/office/drawing/2014/main" val="2221384788"/>
                    </a:ext>
                  </a:extLst>
                </a:gridCol>
              </a:tblGrid>
              <a:tr h="370840">
                <a:tc>
                  <a:txBody>
                    <a:bodyPr/>
                    <a:lstStyle/>
                    <a:p>
                      <a:pPr marL="0" marR="0" lvl="0" indent="0" algn="ctr" defTabSz="896112"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Calibri" panose="020F0502020204030204" pitchFamily="34" charset="0"/>
                          <a:cs typeface="Calibri" panose="020F0502020204030204" pitchFamily="34" charset="0"/>
                        </a:rPr>
                        <a:t>NJEDA Program Size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30844"/>
                  </a:ext>
                </a:extLst>
              </a:tr>
              <a:tr h="370840">
                <a:tc>
                  <a:txBody>
                    <a:bodyPr/>
                    <a:lstStyle/>
                    <a:p>
                      <a:pPr marL="0" algn="ctr" defTabSz="896112" rtl="0" eaLnBrk="1" latinLnBrk="0" hangingPunct="1"/>
                      <a:r>
                        <a:rPr lang="en-US" sz="2800" b="1" i="0" kern="1200" dirty="0">
                          <a:solidFill>
                            <a:schemeClr val="tx1"/>
                          </a:solidFill>
                          <a:latin typeface="Calibri" panose="020F0502020204030204" pitchFamily="34" charset="0"/>
                          <a:ea typeface="+mn-ea"/>
                          <a:cs typeface="Calibri" panose="020F0502020204030204" pitchFamily="34" charset="0"/>
                        </a:rPr>
                        <a:t>$5M</a:t>
                      </a:r>
                    </a:p>
                    <a:p>
                      <a:pPr marL="0" marR="0" lvl="0" indent="0" algn="ctr" defTabSz="89611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Calibri Light" panose="020F0302020204030204" pitchFamily="34" charset="0"/>
                          <a:ea typeface="+mn-ea"/>
                          <a:cs typeface="Calibri Light" panose="020F0302020204030204" pitchFamily="34" charset="0"/>
                        </a:rPr>
                        <a:t>(initial wave)</a:t>
                      </a:r>
                    </a:p>
                    <a:p>
                      <a:pPr marL="0" marR="0" lvl="0" indent="0" algn="ctr" defTabSz="8961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Calibri Light" panose="020F0302020204030204" pitchFamily="34" charset="0"/>
                        <a:ea typeface="+mn-ea"/>
                        <a:cs typeface="Calibri Light" panose="020F0302020204030204" pitchFamily="34" charset="0"/>
                      </a:endParaRPr>
                    </a:p>
                    <a:p>
                      <a:pPr marL="0" marR="0" lvl="0" indent="0" algn="ctr" defTabSz="89611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84BD00"/>
                          </a:solidFill>
                          <a:effectLst/>
                          <a:uLnTx/>
                          <a:uFillTx/>
                          <a:latin typeface="Calibri" panose="020F0502020204030204" pitchFamily="34" charset="0"/>
                          <a:ea typeface="+mn-ea"/>
                          <a:cs typeface="Calibri" panose="020F0502020204030204" pitchFamily="34" charset="0"/>
                        </a:rPr>
                        <a:t>Launched April 22</a:t>
                      </a:r>
                      <a:r>
                        <a:rPr kumimoji="0" lang="en-US" sz="2400" b="1" i="1" u="none" strike="noStrike" kern="1200" cap="none" spc="0" normalizeH="0" baseline="30000" noProof="0" dirty="0">
                          <a:ln>
                            <a:noFill/>
                          </a:ln>
                          <a:solidFill>
                            <a:srgbClr val="84BD00"/>
                          </a:solidFill>
                          <a:effectLst/>
                          <a:uLnTx/>
                          <a:uFillTx/>
                          <a:latin typeface="Calibri" panose="020F0502020204030204" pitchFamily="34" charset="0"/>
                          <a:ea typeface="+mn-ea"/>
                          <a:cs typeface="Calibri" panose="020F0502020204030204" pitchFamily="34" charset="0"/>
                        </a:rPr>
                        <a:t>nd</a:t>
                      </a:r>
                      <a:endParaRPr kumimoji="0" 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8961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216259"/>
                  </a:ext>
                </a:extLst>
              </a:tr>
            </a:tbl>
          </a:graphicData>
        </a:graphic>
      </p:graphicFrame>
      <p:sp>
        <p:nvSpPr>
          <p:cNvPr id="20" name="Freeform 19">
            <a:extLst>
              <a:ext uri="{FF2B5EF4-FFF2-40B4-BE49-F238E27FC236}">
                <a16:creationId xmlns:a16="http://schemas.microsoft.com/office/drawing/2014/main" id="{856C16C0-34F5-824D-9871-16357DDF2C44}"/>
              </a:ext>
            </a:extLst>
          </p:cNvPr>
          <p:cNvSpPr/>
          <p:nvPr/>
        </p:nvSpPr>
        <p:spPr>
          <a:xfrm>
            <a:off x="1058694" y="1588114"/>
            <a:ext cx="6568740" cy="1344654"/>
          </a:xfrm>
          <a:custGeom>
            <a:avLst/>
            <a:gdLst>
              <a:gd name="connsiteX0" fmla="*/ 0 w 6770922"/>
              <a:gd name="connsiteY0" fmla="*/ 0 h 1344658"/>
              <a:gd name="connsiteX1" fmla="*/ 6098593 w 6770922"/>
              <a:gd name="connsiteY1" fmla="*/ 0 h 1344658"/>
              <a:gd name="connsiteX2" fmla="*/ 6770922 w 6770922"/>
              <a:gd name="connsiteY2" fmla="*/ 672329 h 1344658"/>
              <a:gd name="connsiteX3" fmla="*/ 6098593 w 6770922"/>
              <a:gd name="connsiteY3" fmla="*/ 1344658 h 1344658"/>
              <a:gd name="connsiteX4" fmla="*/ 0 w 6770922"/>
              <a:gd name="connsiteY4" fmla="*/ 1344658 h 1344658"/>
              <a:gd name="connsiteX5" fmla="*/ 0 w 6770922"/>
              <a:gd name="connsiteY5" fmla="*/ 0 h 134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0922" h="1344658">
                <a:moveTo>
                  <a:pt x="0" y="0"/>
                </a:moveTo>
                <a:lnTo>
                  <a:pt x="6098593" y="0"/>
                </a:lnTo>
                <a:lnTo>
                  <a:pt x="6770922" y="672329"/>
                </a:lnTo>
                <a:lnTo>
                  <a:pt x="6098593" y="1344658"/>
                </a:lnTo>
                <a:lnTo>
                  <a:pt x="0" y="134465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9352" tIns="74676" rIns="373502" bIns="74676" numCol="1" spcCol="1270" anchor="ctr" anchorCtr="0">
            <a:noAutofit/>
          </a:bodyPr>
          <a:lstStyle/>
          <a:p>
            <a:pPr lvl="0" defTabSz="1244600">
              <a:lnSpc>
                <a:spcPct val="90000"/>
              </a:lnSpc>
              <a:spcAft>
                <a:spcPct val="35000"/>
              </a:spcAft>
            </a:pPr>
            <a:r>
              <a:rPr lang="en-US" sz="2800" b="1" dirty="0">
                <a:latin typeface="Calibri" panose="020F0502020204030204" pitchFamily="34" charset="0"/>
                <a:cs typeface="Calibri" panose="020F0502020204030204" pitchFamily="34" charset="0"/>
              </a:rPr>
              <a:t>NJ Entrepreneur Support Program </a:t>
            </a:r>
            <a:br>
              <a:rPr lang="en-US" sz="2800" b="1"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Provide 80% loan guarantees for working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capital loans to entrepreneurs</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3240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A2E082-CE38-554C-9493-DAA4F40A843D}"/>
              </a:ext>
            </a:extLst>
          </p:cNvPr>
          <p:cNvSpPr/>
          <p:nvPr/>
        </p:nvSpPr>
        <p:spPr>
          <a:xfrm>
            <a:off x="911231" y="356095"/>
            <a:ext cx="10616813"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5597B"/>
                </a:solidFill>
                <a:effectLst/>
                <a:uLnTx/>
                <a:uFillTx/>
                <a:latin typeface="Segoe Pro" panose="020B0502040504020203" pitchFamily="34" charset="0"/>
                <a:ea typeface="+mn-ea"/>
                <a:cs typeface="+mn-cs"/>
              </a:rPr>
              <a:t>Loans to </a:t>
            </a:r>
            <a:r>
              <a:rPr kumimoji="0" lang="en-US" sz="2800" b="1" i="0" u="none" strike="noStrike" kern="1200" cap="none" spc="0" normalizeH="0" baseline="0" noProof="0" dirty="0">
                <a:ln>
                  <a:noFill/>
                </a:ln>
                <a:solidFill>
                  <a:srgbClr val="05597B"/>
                </a:solidFill>
                <a:effectLst/>
                <a:uLnTx/>
                <a:uFillTx/>
                <a:latin typeface="Segoe Pro" panose="020B0502040504020203" pitchFamily="34" charset="0"/>
                <a:ea typeface="+mn-ea"/>
                <a:cs typeface="+mn-cs"/>
              </a:rPr>
              <a:t>Support Small NJ Businesses</a:t>
            </a:r>
          </a:p>
        </p:txBody>
      </p:sp>
      <p:sp>
        <p:nvSpPr>
          <p:cNvPr id="4" name="Rectangle 3">
            <a:extLst>
              <a:ext uri="{FF2B5EF4-FFF2-40B4-BE49-F238E27FC236}">
                <a16:creationId xmlns:a16="http://schemas.microsoft.com/office/drawing/2014/main" id="{C631696A-49B2-3E47-A05B-D8876C062CBA}"/>
              </a:ext>
            </a:extLst>
          </p:cNvPr>
          <p:cNvSpPr/>
          <p:nvPr/>
        </p:nvSpPr>
        <p:spPr>
          <a:xfrm>
            <a:off x="2260528" y="3735793"/>
            <a:ext cx="10073023"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0" name="Straight Connector 9">
            <a:extLst>
              <a:ext uri="{FF2B5EF4-FFF2-40B4-BE49-F238E27FC236}">
                <a16:creationId xmlns:a16="http://schemas.microsoft.com/office/drawing/2014/main" id="{64FA0D1C-32AE-854E-BAD8-4B3E0D1670BC}"/>
              </a:ext>
            </a:extLst>
          </p:cNvPr>
          <p:cNvCxnSpPr/>
          <p:nvPr/>
        </p:nvCxnSpPr>
        <p:spPr>
          <a:xfrm>
            <a:off x="380066" y="1202740"/>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4DF6B463-6BB1-B245-BB73-F2BF0EDE73BD}"/>
              </a:ext>
            </a:extLst>
          </p:cNvPr>
          <p:cNvGrpSpPr/>
          <p:nvPr/>
        </p:nvGrpSpPr>
        <p:grpSpPr>
          <a:xfrm>
            <a:off x="381442" y="1436868"/>
            <a:ext cx="11364244" cy="851207"/>
            <a:chOff x="381442" y="1615289"/>
            <a:chExt cx="6973507" cy="1072847"/>
          </a:xfrm>
        </p:grpSpPr>
        <p:sp>
          <p:nvSpPr>
            <p:cNvPr id="12" name="Freeform 11">
              <a:extLst>
                <a:ext uri="{FF2B5EF4-FFF2-40B4-BE49-F238E27FC236}">
                  <a16:creationId xmlns:a16="http://schemas.microsoft.com/office/drawing/2014/main" id="{6FF74B64-7DFD-894B-B5A8-F9409E765037}"/>
                </a:ext>
              </a:extLst>
            </p:cNvPr>
            <p:cNvSpPr/>
            <p:nvPr/>
          </p:nvSpPr>
          <p:spPr>
            <a:xfrm>
              <a:off x="381442" y="1615289"/>
              <a:ext cx="2682118" cy="1072847"/>
            </a:xfrm>
            <a:custGeom>
              <a:avLst/>
              <a:gdLst>
                <a:gd name="connsiteX0" fmla="*/ 0 w 2682118"/>
                <a:gd name="connsiteY0" fmla="*/ 0 h 1072847"/>
                <a:gd name="connsiteX1" fmla="*/ 2145695 w 2682118"/>
                <a:gd name="connsiteY1" fmla="*/ 0 h 1072847"/>
                <a:gd name="connsiteX2" fmla="*/ 2682118 w 2682118"/>
                <a:gd name="connsiteY2" fmla="*/ 536424 h 1072847"/>
                <a:gd name="connsiteX3" fmla="*/ 2145695 w 2682118"/>
                <a:gd name="connsiteY3" fmla="*/ 1072847 h 1072847"/>
                <a:gd name="connsiteX4" fmla="*/ 0 w 2682118"/>
                <a:gd name="connsiteY4" fmla="*/ 1072847 h 1072847"/>
                <a:gd name="connsiteX5" fmla="*/ 0 w 2682118"/>
                <a:gd name="connsiteY5" fmla="*/ 0 h 107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118" h="1072847">
                  <a:moveTo>
                    <a:pt x="0" y="0"/>
                  </a:moveTo>
                  <a:lnTo>
                    <a:pt x="2145695" y="0"/>
                  </a:lnTo>
                  <a:lnTo>
                    <a:pt x="2682118" y="536424"/>
                  </a:lnTo>
                  <a:lnTo>
                    <a:pt x="2145695" y="1072847"/>
                  </a:lnTo>
                  <a:lnTo>
                    <a:pt x="0" y="1072847"/>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2682" tIns="61341" rIns="298883" bIns="61341" numCol="1" spcCol="1270" anchor="ctr" anchorCtr="0">
              <a:noAutofit/>
            </a:bodyPr>
            <a:lstStyle/>
            <a:p>
              <a:pPr marL="0" marR="0" lvl="0" indent="0" algn="ctr" defTabSz="1022350" rtl="0" eaLnBrk="1" fontAlgn="base"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Micro Business Loan</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Freeform 15">
              <a:extLst>
                <a:ext uri="{FF2B5EF4-FFF2-40B4-BE49-F238E27FC236}">
                  <a16:creationId xmlns:a16="http://schemas.microsoft.com/office/drawing/2014/main" id="{1A53CE9D-04C5-C842-B8F9-5152332B81BC}"/>
                </a:ext>
              </a:extLst>
            </p:cNvPr>
            <p:cNvSpPr/>
            <p:nvPr/>
          </p:nvSpPr>
          <p:spPr>
            <a:xfrm>
              <a:off x="2527137" y="1615289"/>
              <a:ext cx="2682118" cy="1072847"/>
            </a:xfrm>
            <a:custGeom>
              <a:avLst/>
              <a:gdLst>
                <a:gd name="connsiteX0" fmla="*/ 0 w 2682118"/>
                <a:gd name="connsiteY0" fmla="*/ 0 h 1072847"/>
                <a:gd name="connsiteX1" fmla="*/ 2145695 w 2682118"/>
                <a:gd name="connsiteY1" fmla="*/ 0 h 1072847"/>
                <a:gd name="connsiteX2" fmla="*/ 2682118 w 2682118"/>
                <a:gd name="connsiteY2" fmla="*/ 536424 h 1072847"/>
                <a:gd name="connsiteX3" fmla="*/ 2145695 w 2682118"/>
                <a:gd name="connsiteY3" fmla="*/ 1072847 h 1072847"/>
                <a:gd name="connsiteX4" fmla="*/ 0 w 2682118"/>
                <a:gd name="connsiteY4" fmla="*/ 1072847 h 1072847"/>
                <a:gd name="connsiteX5" fmla="*/ 536424 w 2682118"/>
                <a:gd name="connsiteY5" fmla="*/ 536424 h 1072847"/>
                <a:gd name="connsiteX6" fmla="*/ 0 w 2682118"/>
                <a:gd name="connsiteY6" fmla="*/ 0 h 107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2118" h="1072847">
                  <a:moveTo>
                    <a:pt x="0" y="0"/>
                  </a:moveTo>
                  <a:lnTo>
                    <a:pt x="2145695" y="0"/>
                  </a:lnTo>
                  <a:lnTo>
                    <a:pt x="2682118" y="536424"/>
                  </a:lnTo>
                  <a:lnTo>
                    <a:pt x="2145695" y="1072847"/>
                  </a:lnTo>
                  <a:lnTo>
                    <a:pt x="0" y="1072847"/>
                  </a:lnTo>
                  <a:lnTo>
                    <a:pt x="536424" y="53642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28436" tIns="61341" rIns="567094" bIns="61341" numCol="1" spcCol="1270" anchor="ctr" anchorCtr="0">
              <a:noAutofit/>
            </a:bodyPr>
            <a:lstStyle/>
            <a:p>
              <a:pPr marL="0" marR="0" lvl="0" indent="0" algn="ctr" defTabSz="1022350" rtl="0" eaLnBrk="1" fontAlgn="base"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Small Business Fund</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Freeform 16">
              <a:extLst>
                <a:ext uri="{FF2B5EF4-FFF2-40B4-BE49-F238E27FC236}">
                  <a16:creationId xmlns:a16="http://schemas.microsoft.com/office/drawing/2014/main" id="{C30582FC-358D-0C4B-87CF-9D12E93A8E70}"/>
                </a:ext>
              </a:extLst>
            </p:cNvPr>
            <p:cNvSpPr/>
            <p:nvPr/>
          </p:nvSpPr>
          <p:spPr>
            <a:xfrm>
              <a:off x="4672831" y="1615289"/>
              <a:ext cx="2682118" cy="1072847"/>
            </a:xfrm>
            <a:custGeom>
              <a:avLst/>
              <a:gdLst>
                <a:gd name="connsiteX0" fmla="*/ 0 w 2682118"/>
                <a:gd name="connsiteY0" fmla="*/ 0 h 1072847"/>
                <a:gd name="connsiteX1" fmla="*/ 2145695 w 2682118"/>
                <a:gd name="connsiteY1" fmla="*/ 0 h 1072847"/>
                <a:gd name="connsiteX2" fmla="*/ 2682118 w 2682118"/>
                <a:gd name="connsiteY2" fmla="*/ 536424 h 1072847"/>
                <a:gd name="connsiteX3" fmla="*/ 2145695 w 2682118"/>
                <a:gd name="connsiteY3" fmla="*/ 1072847 h 1072847"/>
                <a:gd name="connsiteX4" fmla="*/ 0 w 2682118"/>
                <a:gd name="connsiteY4" fmla="*/ 1072847 h 1072847"/>
                <a:gd name="connsiteX5" fmla="*/ 536424 w 2682118"/>
                <a:gd name="connsiteY5" fmla="*/ 536424 h 1072847"/>
                <a:gd name="connsiteX6" fmla="*/ 0 w 2682118"/>
                <a:gd name="connsiteY6" fmla="*/ 0 h 107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2118" h="1072847">
                  <a:moveTo>
                    <a:pt x="0" y="0"/>
                  </a:moveTo>
                  <a:lnTo>
                    <a:pt x="2145695" y="0"/>
                  </a:lnTo>
                  <a:lnTo>
                    <a:pt x="2682118" y="536424"/>
                  </a:lnTo>
                  <a:lnTo>
                    <a:pt x="2145695" y="1072847"/>
                  </a:lnTo>
                  <a:lnTo>
                    <a:pt x="0" y="1072847"/>
                  </a:lnTo>
                  <a:lnTo>
                    <a:pt x="536424" y="53642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28436" tIns="61341" rIns="567094" bIns="61341" numCol="1" spcCol="1270" anchor="ctr" anchorCtr="0">
              <a:noAutofit/>
            </a:bodyPr>
            <a:lstStyle/>
            <a:p>
              <a:pPr marL="0" marR="0" lvl="0" indent="0" algn="ctr" defTabSz="1022350" rtl="0" eaLnBrk="1" fontAlgn="base"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Direct Loan</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7" name="Graphic 6" descr="Business Growth">
            <a:extLst>
              <a:ext uri="{FF2B5EF4-FFF2-40B4-BE49-F238E27FC236}">
                <a16:creationId xmlns:a16="http://schemas.microsoft.com/office/drawing/2014/main" id="{5BE266B1-FDA6-C644-89F3-E6D5F8EAD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24" y="297718"/>
            <a:ext cx="657607" cy="657607"/>
          </a:xfrm>
          <a:prstGeom prst="rect">
            <a:avLst/>
          </a:prstGeom>
        </p:spPr>
      </p:pic>
      <p:graphicFrame>
        <p:nvGraphicFramePr>
          <p:cNvPr id="22" name="Table 21">
            <a:extLst>
              <a:ext uri="{FF2B5EF4-FFF2-40B4-BE49-F238E27FC236}">
                <a16:creationId xmlns:a16="http://schemas.microsoft.com/office/drawing/2014/main" id="{88233B25-D6CC-9144-90A0-0C89C4024A07}"/>
              </a:ext>
            </a:extLst>
          </p:cNvPr>
          <p:cNvGraphicFramePr>
            <a:graphicFrameLocks noGrp="1"/>
          </p:cNvGraphicFramePr>
          <p:nvPr>
            <p:extLst>
              <p:ext uri="{D42A27DB-BD31-4B8C-83A1-F6EECF244321}">
                <p14:modId xmlns:p14="http://schemas.microsoft.com/office/powerpoint/2010/main" val="3827324171"/>
              </p:ext>
            </p:extLst>
          </p:nvPr>
        </p:nvGraphicFramePr>
        <p:xfrm>
          <a:off x="324312" y="2489944"/>
          <a:ext cx="11203732" cy="4134812"/>
        </p:xfrm>
        <a:graphic>
          <a:graphicData uri="http://schemas.openxmlformats.org/drawingml/2006/table">
            <a:tbl>
              <a:tblPr firstRow="1" bandRow="1">
                <a:tableStyleId>{2D5ABB26-0587-4C30-8999-92F81FD0307C}</a:tableStyleId>
              </a:tblPr>
              <a:tblGrid>
                <a:gridCol w="3733529">
                  <a:extLst>
                    <a:ext uri="{9D8B030D-6E8A-4147-A177-3AD203B41FA5}">
                      <a16:colId xmlns:a16="http://schemas.microsoft.com/office/drawing/2014/main" val="422566585"/>
                    </a:ext>
                  </a:extLst>
                </a:gridCol>
                <a:gridCol w="3754061">
                  <a:extLst>
                    <a:ext uri="{9D8B030D-6E8A-4147-A177-3AD203B41FA5}">
                      <a16:colId xmlns:a16="http://schemas.microsoft.com/office/drawing/2014/main" val="1775376986"/>
                    </a:ext>
                  </a:extLst>
                </a:gridCol>
                <a:gridCol w="3716142">
                  <a:extLst>
                    <a:ext uri="{9D8B030D-6E8A-4147-A177-3AD203B41FA5}">
                      <a16:colId xmlns:a16="http://schemas.microsoft.com/office/drawing/2014/main" val="1402788065"/>
                    </a:ext>
                  </a:extLst>
                </a:gridCol>
              </a:tblGrid>
              <a:tr h="1538962">
                <a:tc>
                  <a:txBody>
                    <a:bodyPr/>
                    <a:lstStyle/>
                    <a:p>
                      <a:pPr marL="285750" indent="-285750">
                        <a:buClr>
                          <a:schemeClr val="accent2"/>
                        </a:buClr>
                        <a:buFont typeface=".Lucida Grande UI Regular"/>
                        <a:buChar char="►"/>
                      </a:pPr>
                      <a:r>
                        <a:rPr lang="en-US" sz="1800" b="1" i="0" kern="1200" dirty="0">
                          <a:solidFill>
                            <a:schemeClr val="accent4"/>
                          </a:solidFill>
                          <a:latin typeface="Calibri" panose="020F0502020204030204" pitchFamily="34" charset="0"/>
                          <a:ea typeface="+mn-ea"/>
                          <a:cs typeface="Calibri" panose="020F0502020204030204" pitchFamily="34" charset="0"/>
                        </a:rPr>
                        <a:t>Up to $50,000 for working capital or equipment</a:t>
                      </a:r>
                      <a:br>
                        <a:rPr lang="en-US" sz="1800" b="1" i="0" kern="1200" dirty="0">
                          <a:solidFill>
                            <a:schemeClr val="accent4"/>
                          </a:solidFill>
                          <a:latin typeface="Calibri" panose="020F0502020204030204" pitchFamily="34" charset="0"/>
                          <a:ea typeface="+mn-ea"/>
                          <a:cs typeface="Calibri" panose="020F0502020204030204" pitchFamily="34" charset="0"/>
                        </a:rPr>
                      </a:br>
                      <a:endParaRPr lang="en-US" sz="1800" b="1" i="0" kern="1200" dirty="0">
                        <a:solidFill>
                          <a:schemeClr val="accent4"/>
                        </a:solidFill>
                        <a:latin typeface="Calibri" panose="020F0502020204030204" pitchFamily="34" charset="0"/>
                        <a:ea typeface="+mn-ea"/>
                        <a:cs typeface="Calibri" panose="020F0502020204030204" pitchFamily="34" charset="0"/>
                      </a:endParaRPr>
                    </a:p>
                    <a:p>
                      <a:pPr marL="285750" marR="0" lvl="0" indent="-285750" algn="l" defTabSz="896112" rtl="0" eaLnBrk="1" fontAlgn="auto" latinLnBrk="0" hangingPunct="1">
                        <a:lnSpc>
                          <a:spcPct val="100000"/>
                        </a:lnSpc>
                        <a:spcBef>
                          <a:spcPts val="0"/>
                        </a:spcBef>
                        <a:spcAft>
                          <a:spcPts val="0"/>
                        </a:spcAft>
                        <a:buClr>
                          <a:schemeClr val="accent2"/>
                        </a:buClr>
                        <a:buSzTx/>
                        <a:buFont typeface=".Lucida Grande UI Regular"/>
                        <a:buChar char="►"/>
                        <a:tabLst/>
                        <a:defRPr/>
                      </a:pPr>
                      <a:r>
                        <a:rPr lang="en-US" sz="1800" b="1" i="0" kern="1200" dirty="0">
                          <a:solidFill>
                            <a:schemeClr val="accent4"/>
                          </a:solidFill>
                          <a:latin typeface="Calibri" panose="020F0502020204030204" pitchFamily="34" charset="0"/>
                          <a:ea typeface="+mn-ea"/>
                          <a:cs typeface="Calibri" panose="020F0502020204030204" pitchFamily="34" charset="0"/>
                        </a:rPr>
                        <a:t>Low interest/flexible terms</a:t>
                      </a:r>
                    </a:p>
                    <a:p>
                      <a:pPr marL="285750" indent="-285750">
                        <a:buClr>
                          <a:schemeClr val="accent2"/>
                        </a:buClr>
                        <a:buFont typeface=".Lucida Grande UI Regular"/>
                        <a:buChar char="►"/>
                      </a:pPr>
                      <a:endParaRPr lang="en-US" sz="1600" b="1" i="0" kern="1200" dirty="0">
                        <a:solidFill>
                          <a:schemeClr val="accent4"/>
                        </a:solidFill>
                        <a:latin typeface="Calibri" panose="020F0502020204030204" pitchFamily="34" charset="0"/>
                        <a:ea typeface="+mn-ea"/>
                        <a:cs typeface="Calibri" panose="020F0502020204030204" pitchFamily="34" charset="0"/>
                      </a:endParaRPr>
                    </a:p>
                  </a:txBody>
                  <a:tcPr>
                    <a:lnB w="19050" cap="flat" cmpd="sng" algn="ctr">
                      <a:solidFill>
                        <a:schemeClr val="accent2"/>
                      </a:solidFill>
                      <a:prstDash val="solid"/>
                      <a:round/>
                      <a:headEnd type="none" w="med" len="med"/>
                      <a:tailEnd type="none" w="med" len="med"/>
                    </a:lnB>
                    <a:noFill/>
                  </a:tcPr>
                </a:tc>
                <a:tc>
                  <a:txBody>
                    <a:bodyPr/>
                    <a:lstStyle/>
                    <a:p>
                      <a:pPr marL="285750" marR="0" indent="-285750" algn="l" defTabSz="896112" rtl="0" eaLnBrk="1" fontAlgn="auto" latinLnBrk="0" hangingPunct="1">
                        <a:lnSpc>
                          <a:spcPct val="100000"/>
                        </a:lnSpc>
                        <a:spcBef>
                          <a:spcPts val="0"/>
                        </a:spcBef>
                        <a:spcAft>
                          <a:spcPts val="0"/>
                        </a:spcAft>
                        <a:buClr>
                          <a:schemeClr val="accent2"/>
                        </a:buClr>
                        <a:buSzTx/>
                        <a:buFont typeface=".Lucida Grande UI Regular"/>
                        <a:buChar char="►"/>
                        <a:tabLst/>
                        <a:defRPr/>
                      </a:pPr>
                      <a:r>
                        <a:rPr lang="en-US" sz="1800" b="1" i="0" kern="1200" dirty="0">
                          <a:solidFill>
                            <a:schemeClr val="accent4"/>
                          </a:solidFill>
                          <a:latin typeface="Calibri" panose="020F0502020204030204" pitchFamily="34" charset="0"/>
                          <a:ea typeface="+mn-ea"/>
                          <a:cs typeface="Calibri" panose="020F0502020204030204" pitchFamily="34" charset="0"/>
                        </a:rPr>
                        <a:t>Small businesses: Up to $500,000</a:t>
                      </a:r>
                      <a:br>
                        <a:rPr lang="en-US" sz="1800" b="1" i="0" kern="1200" dirty="0">
                          <a:solidFill>
                            <a:schemeClr val="accent4"/>
                          </a:solidFill>
                          <a:latin typeface="Calibri" panose="020F0502020204030204" pitchFamily="34" charset="0"/>
                          <a:ea typeface="+mn-ea"/>
                          <a:cs typeface="Calibri" panose="020F0502020204030204" pitchFamily="34" charset="0"/>
                        </a:rPr>
                      </a:br>
                      <a:endParaRPr lang="en-US" sz="1800" b="1" i="0" kern="1200" dirty="0">
                        <a:solidFill>
                          <a:schemeClr val="accent4"/>
                        </a:solidFill>
                        <a:latin typeface="Calibri" panose="020F0502020204030204" pitchFamily="34" charset="0"/>
                        <a:ea typeface="+mn-ea"/>
                        <a:cs typeface="Calibri" panose="020F0502020204030204" pitchFamily="34" charset="0"/>
                      </a:endParaRPr>
                    </a:p>
                    <a:p>
                      <a:pPr marL="285750" marR="0" indent="-285750" algn="l" defTabSz="896112" rtl="0" eaLnBrk="1" fontAlgn="auto" latinLnBrk="0" hangingPunct="1">
                        <a:lnSpc>
                          <a:spcPct val="100000"/>
                        </a:lnSpc>
                        <a:spcBef>
                          <a:spcPts val="0"/>
                        </a:spcBef>
                        <a:spcAft>
                          <a:spcPts val="0"/>
                        </a:spcAft>
                        <a:buClr>
                          <a:schemeClr val="accent2"/>
                        </a:buClr>
                        <a:buSzTx/>
                        <a:buFont typeface=".Lucida Grande UI Regular"/>
                        <a:buChar char="►"/>
                        <a:tabLst/>
                        <a:defRPr/>
                      </a:pPr>
                      <a:r>
                        <a:rPr lang="en-US" sz="1800" b="1" i="0" kern="1200" dirty="0">
                          <a:solidFill>
                            <a:schemeClr val="accent4"/>
                          </a:solidFill>
                          <a:latin typeface="Calibri" panose="020F0502020204030204" pitchFamily="34" charset="0"/>
                          <a:ea typeface="+mn-ea"/>
                          <a:cs typeface="Calibri" panose="020F0502020204030204" pitchFamily="34" charset="0"/>
                        </a:rPr>
                        <a:t>Not-for-profits: Up to $500,000 with 1.0X historical debt service coverage</a:t>
                      </a:r>
                    </a:p>
                    <a:p>
                      <a:pPr marL="0" marR="0" indent="0" algn="l" defTabSz="896112" rtl="0" eaLnBrk="1" fontAlgn="auto" latinLnBrk="0" hangingPunct="1">
                        <a:lnSpc>
                          <a:spcPct val="100000"/>
                        </a:lnSpc>
                        <a:spcBef>
                          <a:spcPts val="0"/>
                        </a:spcBef>
                        <a:spcAft>
                          <a:spcPts val="0"/>
                        </a:spcAft>
                        <a:buClrTx/>
                        <a:buSzTx/>
                        <a:buFontTx/>
                        <a:buNone/>
                        <a:tabLst/>
                        <a:defRPr/>
                      </a:pPr>
                      <a:endParaRPr lang="en-US" sz="1600" b="1" i="0" kern="1200" dirty="0">
                        <a:solidFill>
                          <a:schemeClr val="accent4"/>
                        </a:solidFill>
                        <a:latin typeface="Calibri" panose="020F0502020204030204" pitchFamily="34" charset="0"/>
                        <a:ea typeface="+mn-ea"/>
                        <a:cs typeface="Calibri" panose="020F0502020204030204" pitchFamily="34" charset="0"/>
                      </a:endParaRPr>
                    </a:p>
                  </a:txBody>
                  <a:tcPr>
                    <a:lnB w="19050" cap="flat" cmpd="sng" algn="ctr">
                      <a:solidFill>
                        <a:schemeClr val="accent2"/>
                      </a:solidFill>
                      <a:prstDash val="solid"/>
                      <a:round/>
                      <a:headEnd type="none" w="med" len="med"/>
                      <a:tailEnd type="none" w="med" len="med"/>
                    </a:lnB>
                    <a:noFill/>
                  </a:tcPr>
                </a:tc>
                <a:tc>
                  <a:txBody>
                    <a:bodyPr/>
                    <a:lstStyle/>
                    <a:p>
                      <a:pPr marL="285750" marR="0" indent="-285750" algn="l" defTabSz="896112" rtl="0" eaLnBrk="1" fontAlgn="auto" latinLnBrk="0" hangingPunct="1">
                        <a:lnSpc>
                          <a:spcPct val="100000"/>
                        </a:lnSpc>
                        <a:spcBef>
                          <a:spcPts val="0"/>
                        </a:spcBef>
                        <a:spcAft>
                          <a:spcPts val="0"/>
                        </a:spcAft>
                        <a:buClr>
                          <a:schemeClr val="accent2"/>
                        </a:buClr>
                        <a:buSzTx/>
                        <a:buFont typeface=".Lucida Grande UI Regular"/>
                        <a:buChar char="►"/>
                        <a:tabLst/>
                        <a:defRPr/>
                      </a:pPr>
                      <a:r>
                        <a:rPr lang="en-US" sz="1800" b="1" i="0" kern="1200" dirty="0">
                          <a:solidFill>
                            <a:schemeClr val="accent4"/>
                          </a:solidFill>
                          <a:latin typeface="Calibri" panose="020F0502020204030204" pitchFamily="34" charset="0"/>
                          <a:ea typeface="+mn-ea"/>
                          <a:cs typeface="Calibri" panose="020F0502020204030204" pitchFamily="34" charset="0"/>
                        </a:rPr>
                        <a:t>Up to $2 million for fixed assets </a:t>
                      </a:r>
                      <a:br>
                        <a:rPr lang="en-US" sz="1800" b="1" i="0" kern="1200" dirty="0">
                          <a:solidFill>
                            <a:schemeClr val="accent4"/>
                          </a:solidFill>
                          <a:latin typeface="Calibri" panose="020F0502020204030204" pitchFamily="34" charset="0"/>
                          <a:ea typeface="+mn-ea"/>
                          <a:cs typeface="Calibri" panose="020F0502020204030204" pitchFamily="34" charset="0"/>
                        </a:rPr>
                      </a:br>
                      <a:endParaRPr lang="en-US" sz="1800" b="1" i="0" kern="1200" dirty="0">
                        <a:solidFill>
                          <a:schemeClr val="accent4"/>
                        </a:solidFill>
                        <a:latin typeface="Calibri" panose="020F0502020204030204" pitchFamily="34" charset="0"/>
                        <a:ea typeface="+mn-ea"/>
                        <a:cs typeface="Calibri" panose="020F0502020204030204" pitchFamily="34" charset="0"/>
                      </a:endParaRPr>
                    </a:p>
                    <a:p>
                      <a:pPr marL="285750" marR="0" indent="-285750" algn="l" defTabSz="896112" rtl="0" eaLnBrk="1" fontAlgn="auto" latinLnBrk="0" hangingPunct="1">
                        <a:lnSpc>
                          <a:spcPct val="100000"/>
                        </a:lnSpc>
                        <a:spcBef>
                          <a:spcPts val="0"/>
                        </a:spcBef>
                        <a:spcAft>
                          <a:spcPts val="0"/>
                        </a:spcAft>
                        <a:buClr>
                          <a:schemeClr val="accent2"/>
                        </a:buClr>
                        <a:buSzTx/>
                        <a:buFont typeface=".Lucida Grande UI Regular"/>
                        <a:buChar char="►"/>
                        <a:tabLst/>
                        <a:defRPr/>
                      </a:pPr>
                      <a:r>
                        <a:rPr lang="en-US" sz="1800" b="1" i="0" kern="1200" dirty="0">
                          <a:solidFill>
                            <a:schemeClr val="accent4"/>
                          </a:solidFill>
                          <a:latin typeface="Calibri" panose="020F0502020204030204" pitchFamily="34" charset="0"/>
                          <a:ea typeface="+mn-ea"/>
                          <a:cs typeface="Calibri" panose="020F0502020204030204" pitchFamily="34" charset="0"/>
                        </a:rPr>
                        <a:t>Up to $750,000 for working capital</a:t>
                      </a:r>
                    </a:p>
                  </a:txBody>
                  <a:tcPr>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797669562"/>
                  </a:ext>
                </a:extLst>
              </a:tr>
              <a:tr h="1374074">
                <a:tc>
                  <a:txBody>
                    <a:bodyPr/>
                    <a:lstStyle/>
                    <a:p>
                      <a:pPr fontAlgn="base"/>
                      <a:r>
                        <a:rPr lang="en-US" sz="1800" b="1" i="0" kern="1200" dirty="0">
                          <a:solidFill>
                            <a:schemeClr val="accent4"/>
                          </a:solidFill>
                          <a:effectLst/>
                          <a:latin typeface="Calibri" panose="020F0502020204030204" pitchFamily="34" charset="0"/>
                          <a:cs typeface="Calibri" panose="020F0502020204030204" pitchFamily="34" charset="0"/>
                        </a:rPr>
                        <a:t>ELIGIBILITY</a:t>
                      </a:r>
                    </a:p>
                    <a:p>
                      <a:pPr fontAlgn="base"/>
                      <a:endParaRPr lang="en-US" sz="800" b="1" i="0" kern="1200" dirty="0">
                        <a:solidFill>
                          <a:schemeClr val="accent4"/>
                        </a:solidFill>
                        <a:effectLst/>
                        <a:latin typeface="Calibri" panose="020F0502020204030204" pitchFamily="34" charset="0"/>
                        <a:cs typeface="Calibri" panose="020F0502020204030204" pitchFamily="34" charset="0"/>
                      </a:endParaRPr>
                    </a:p>
                    <a:p>
                      <a:pPr marL="171450" indent="-171450" fontAlgn="base">
                        <a:buClr>
                          <a:schemeClr val="accent2"/>
                        </a:buClr>
                        <a:buFont typeface=".Lucida Grande UI Regular"/>
                        <a:buChar char="►"/>
                      </a:pPr>
                      <a:r>
                        <a:rPr lang="en-US" sz="1400" b="0" i="0" kern="1200" dirty="0">
                          <a:latin typeface="Calibri" panose="020F0502020204030204" pitchFamily="34" charset="0"/>
                          <a:cs typeface="Calibri" panose="020F0502020204030204" pitchFamily="34" charset="0"/>
                        </a:rPr>
                        <a:t>For-profit registered New Jersey business</a:t>
                      </a:r>
                    </a:p>
                    <a:p>
                      <a:pPr marL="171450" indent="-171450" fontAlgn="base">
                        <a:buClr>
                          <a:schemeClr val="accent2"/>
                        </a:buClr>
                        <a:buFont typeface=".Lucida Grande UI Regular"/>
                        <a:buChar char="►"/>
                      </a:pPr>
                      <a:r>
                        <a:rPr lang="en-US" sz="1400" b="0" i="0" kern="1200" dirty="0">
                          <a:solidFill>
                            <a:schemeClr val="tx1"/>
                          </a:solidFill>
                          <a:latin typeface="Calibri" panose="020F0502020204030204" pitchFamily="34" charset="0"/>
                          <a:ea typeface="+mn-ea"/>
                          <a:cs typeface="Calibri" panose="020F0502020204030204" pitchFamily="34" charset="0"/>
                        </a:rPr>
                        <a:t>Annual revenue less than $1.5 million</a:t>
                      </a:r>
                    </a:p>
                    <a:p>
                      <a:pPr marL="171450" indent="-171450" fontAlgn="base">
                        <a:buClr>
                          <a:schemeClr val="accent2"/>
                        </a:buClr>
                        <a:buFont typeface=".Lucida Grande UI Regular"/>
                        <a:buChar char="►"/>
                      </a:pPr>
                      <a:r>
                        <a:rPr lang="en-US" sz="1400" b="0" i="0" kern="1200" dirty="0">
                          <a:solidFill>
                            <a:schemeClr val="tx1"/>
                          </a:solidFill>
                          <a:latin typeface="Calibri" panose="020F0502020204030204" pitchFamily="34" charset="0"/>
                          <a:ea typeface="+mn-ea"/>
                          <a:cs typeface="Calibri" panose="020F0502020204030204" pitchFamily="34" charset="0"/>
                        </a:rPr>
                        <a:t>10 or less full-time employees</a:t>
                      </a:r>
                    </a:p>
                    <a:p>
                      <a:pPr marL="171450" indent="-171450" fontAlgn="base">
                        <a:buClr>
                          <a:schemeClr val="accent2"/>
                        </a:buClr>
                        <a:buFont typeface=".Lucida Grande UI Regular"/>
                        <a:buChar char="►"/>
                      </a:pPr>
                      <a:r>
                        <a:rPr lang="en-US" sz="1400" b="0" i="0" kern="1200" dirty="0">
                          <a:solidFill>
                            <a:schemeClr val="tx1"/>
                          </a:solidFill>
                          <a:latin typeface="Calibri" panose="020F0502020204030204" pitchFamily="34" charset="0"/>
                          <a:ea typeface="+mn-ea"/>
                          <a:cs typeface="Calibri" panose="020F0502020204030204" pitchFamily="34" charset="0"/>
                        </a:rPr>
                        <a:t>Start-Ups eligible (see application for details)</a:t>
                      </a:r>
                    </a:p>
                    <a:p>
                      <a:pPr marL="0" indent="0" fontAlgn="base">
                        <a:buClr>
                          <a:schemeClr val="accent2"/>
                        </a:buClr>
                        <a:buFont typeface=".Lucida Grande UI Regular"/>
                        <a:buNone/>
                      </a:pPr>
                      <a:endParaRPr lang="en-US" sz="1200" b="0" i="0" kern="1200" dirty="0">
                        <a:solidFill>
                          <a:schemeClr val="tx1"/>
                        </a:solidFill>
                        <a:latin typeface="Calibri" panose="020F0502020204030204" pitchFamily="34" charset="0"/>
                        <a:ea typeface="+mn-ea"/>
                        <a:cs typeface="Calibri" panose="020F0502020204030204" pitchFamily="34" charset="0"/>
                      </a:endParaRPr>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0" marR="0" lvl="0" indent="0" algn="l" defTabSz="896112" rtl="0" eaLnBrk="1" fontAlgn="base" latinLnBrk="0" hangingPunct="1">
                        <a:lnSpc>
                          <a:spcPct val="100000"/>
                        </a:lnSpc>
                        <a:spcBef>
                          <a:spcPts val="0"/>
                        </a:spcBef>
                        <a:spcAft>
                          <a:spcPts val="0"/>
                        </a:spcAft>
                        <a:buClrTx/>
                        <a:buSzTx/>
                        <a:buFontTx/>
                        <a:buNone/>
                        <a:tabLst/>
                        <a:defRPr/>
                      </a:pPr>
                      <a:r>
                        <a:rPr lang="en-US" sz="1800" b="1" i="0" kern="1200" dirty="0">
                          <a:solidFill>
                            <a:schemeClr val="accent4"/>
                          </a:solidFill>
                          <a:effectLst/>
                          <a:latin typeface="Calibri" panose="020F0502020204030204" pitchFamily="34" charset="0"/>
                          <a:cs typeface="Calibri" panose="020F0502020204030204" pitchFamily="34" charset="0"/>
                        </a:rPr>
                        <a:t>ELIGIBILITY</a:t>
                      </a:r>
                    </a:p>
                    <a:p>
                      <a:pPr fontAlgn="base"/>
                      <a:endParaRPr lang="en-US" sz="800" b="1" i="0" kern="1200" dirty="0">
                        <a:solidFill>
                          <a:schemeClr val="accent4"/>
                        </a:solidFill>
                        <a:effectLst/>
                        <a:latin typeface="Calibri" panose="020F0502020204030204" pitchFamily="34" charset="0"/>
                        <a:cs typeface="Calibri" panose="020F0502020204030204" pitchFamily="34" charset="0"/>
                      </a:endParaRPr>
                    </a:p>
                    <a:p>
                      <a:pPr marL="171450" indent="-171450" fontAlgn="base">
                        <a:buClr>
                          <a:schemeClr val="accent2"/>
                        </a:buClr>
                        <a:buFont typeface=".Lucida Grande UI Regular"/>
                        <a:buChar char="►"/>
                      </a:pPr>
                      <a:r>
                        <a:rPr lang="en-US" sz="1400" b="0" i="0" kern="1200" dirty="0">
                          <a:latin typeface="Calibri" panose="020F0502020204030204" pitchFamily="34" charset="0"/>
                          <a:cs typeface="Calibri" panose="020F0502020204030204" pitchFamily="34" charset="0"/>
                        </a:rPr>
                        <a:t>Must be in operation for at least one full year</a:t>
                      </a:r>
                    </a:p>
                    <a:p>
                      <a:pPr marL="171450" indent="-171450" fontAlgn="base">
                        <a:buClr>
                          <a:schemeClr val="accent2"/>
                        </a:buClr>
                        <a:buFont typeface=".Lucida Grande UI Regular"/>
                        <a:buChar char="►"/>
                      </a:pPr>
                      <a:r>
                        <a:rPr lang="en-US" sz="1400" b="0" i="0" kern="1200" dirty="0">
                          <a:latin typeface="Calibri" panose="020F0502020204030204" pitchFamily="34" charset="0"/>
                          <a:cs typeface="Calibri" panose="020F0502020204030204" pitchFamily="34" charset="0"/>
                        </a:rPr>
                        <a:t>Not-for-profits for at least three full years</a:t>
                      </a:r>
                    </a:p>
                    <a:p>
                      <a:pPr marL="171450" marR="0" lvl="0" indent="-171450" algn="l" defTabSz="896112" rtl="0" eaLnBrk="1" fontAlgn="base" latinLnBrk="0" hangingPunct="1">
                        <a:lnSpc>
                          <a:spcPct val="100000"/>
                        </a:lnSpc>
                        <a:spcBef>
                          <a:spcPts val="0"/>
                        </a:spcBef>
                        <a:spcAft>
                          <a:spcPts val="0"/>
                        </a:spcAft>
                        <a:buClr>
                          <a:schemeClr val="accent2"/>
                        </a:buClr>
                        <a:buSzTx/>
                        <a:buFont typeface=".Lucida Grande UI Regular"/>
                        <a:buChar char="►"/>
                        <a:tabLst/>
                        <a:defRPr/>
                      </a:pPr>
                      <a:r>
                        <a:rPr lang="en-US" sz="1400" b="0" i="0" kern="1200" dirty="0">
                          <a:solidFill>
                            <a:schemeClr val="tx1"/>
                          </a:solidFill>
                          <a:latin typeface="Calibri" panose="020F0502020204030204" pitchFamily="34" charset="0"/>
                          <a:ea typeface="+mn-ea"/>
                          <a:cs typeface="Calibri" panose="020F0502020204030204" pitchFamily="34" charset="0"/>
                        </a:rPr>
                        <a:t>Annual revenue less than </a:t>
                      </a:r>
                      <a:r>
                        <a:rPr lang="en-US" sz="1400" b="0" i="0" dirty="0">
                          <a:solidFill>
                            <a:srgbClr val="201F1E"/>
                          </a:solidFill>
                          <a:effectLst/>
                          <a:latin typeface="Calibri" panose="020F0502020204030204" pitchFamily="34" charset="0"/>
                        </a:rPr>
                        <a:t>$3 million</a:t>
                      </a:r>
                      <a:endParaRPr lang="en-US" sz="1400" b="0" i="0" kern="1200" dirty="0">
                        <a:latin typeface="Calibri" panose="020F0502020204030204" pitchFamily="34" charset="0"/>
                        <a:cs typeface="Calibri" panose="020F0502020204030204" pitchFamily="34" charset="0"/>
                      </a:endParaRPr>
                    </a:p>
                    <a:p>
                      <a:endParaRPr lang="en-US" sz="1600" b="0" i="0" dirty="0">
                        <a:latin typeface="Calibri" panose="020F0502020204030204" pitchFamily="34" charset="0"/>
                        <a:cs typeface="Calibri" panose="020F0502020204030204" pitchFamily="34" charset="0"/>
                      </a:endParaRPr>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0" marR="0" lvl="0" indent="0" algn="l" defTabSz="896112" rtl="0" eaLnBrk="1" fontAlgn="base" latinLnBrk="0" hangingPunct="1">
                        <a:lnSpc>
                          <a:spcPct val="100000"/>
                        </a:lnSpc>
                        <a:spcBef>
                          <a:spcPts val="0"/>
                        </a:spcBef>
                        <a:spcAft>
                          <a:spcPts val="0"/>
                        </a:spcAft>
                        <a:buClrTx/>
                        <a:buSzTx/>
                        <a:buFontTx/>
                        <a:buNone/>
                        <a:tabLst/>
                        <a:defRPr/>
                      </a:pPr>
                      <a:r>
                        <a:rPr lang="en-US" sz="1800" b="1" i="0" kern="1200" dirty="0">
                          <a:solidFill>
                            <a:schemeClr val="accent4"/>
                          </a:solidFill>
                          <a:effectLst/>
                          <a:latin typeface="Calibri" panose="020F0502020204030204" pitchFamily="34" charset="0"/>
                          <a:cs typeface="Calibri" panose="020F0502020204030204" pitchFamily="34" charset="0"/>
                        </a:rPr>
                        <a:t>ELIGIBILITY</a:t>
                      </a:r>
                    </a:p>
                    <a:p>
                      <a:pPr marL="0" marR="0" lvl="0" indent="0" algn="l" defTabSz="896112" rtl="0" eaLnBrk="1" fontAlgn="base" latinLnBrk="0" hangingPunct="1">
                        <a:lnSpc>
                          <a:spcPct val="100000"/>
                        </a:lnSpc>
                        <a:spcBef>
                          <a:spcPts val="0"/>
                        </a:spcBef>
                        <a:spcAft>
                          <a:spcPts val="0"/>
                        </a:spcAft>
                        <a:buClrTx/>
                        <a:buSzTx/>
                        <a:buFontTx/>
                        <a:buNone/>
                        <a:tabLst/>
                        <a:defRPr/>
                      </a:pPr>
                      <a:endParaRPr lang="en-US" sz="800" b="1" i="0" kern="1200" dirty="0">
                        <a:solidFill>
                          <a:schemeClr val="accent4"/>
                        </a:solidFill>
                        <a:effectLst/>
                        <a:latin typeface="Calibri" panose="020F0502020204030204" pitchFamily="34" charset="0"/>
                        <a:cs typeface="Calibri" panose="020F0502020204030204" pitchFamily="34" charset="0"/>
                      </a:endParaRPr>
                    </a:p>
                    <a:p>
                      <a:pPr marL="171450" marR="0" indent="-171450" algn="l" defTabSz="896112" rtl="0" eaLnBrk="1" fontAlgn="auto" latinLnBrk="0" hangingPunct="1">
                        <a:lnSpc>
                          <a:spcPct val="100000"/>
                        </a:lnSpc>
                        <a:spcBef>
                          <a:spcPts val="0"/>
                        </a:spcBef>
                        <a:spcAft>
                          <a:spcPts val="0"/>
                        </a:spcAft>
                        <a:buClr>
                          <a:schemeClr val="accent2"/>
                        </a:buClr>
                        <a:buSzTx/>
                        <a:buFont typeface=".Lucida Grande UI Regular"/>
                        <a:buChar char="►"/>
                        <a:tabLst/>
                        <a:defRPr/>
                      </a:pPr>
                      <a:r>
                        <a:rPr lang="en-US" sz="1400" b="0" i="0" kern="1200" dirty="0">
                          <a:latin typeface="Calibri" panose="020F0502020204030204" pitchFamily="34" charset="0"/>
                          <a:cs typeface="Calibri" panose="020F0502020204030204" pitchFamily="34" charset="0"/>
                        </a:rPr>
                        <a:t>Create/Retain one full-time job for every $65,000 within two years</a:t>
                      </a:r>
                      <a:endParaRPr lang="en-US" sz="1400" b="0" i="0" kern="1200" dirty="0">
                        <a:solidFill>
                          <a:schemeClr val="tx1"/>
                        </a:solidFill>
                        <a:latin typeface="Calibri" panose="020F0502020204030204" pitchFamily="34" charset="0"/>
                        <a:ea typeface="+mn-ea"/>
                        <a:cs typeface="Calibri" panose="020F0502020204030204" pitchFamily="34" charset="0"/>
                      </a:endParaRPr>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07495455"/>
                  </a:ext>
                </a:extLst>
              </a:tr>
              <a:tr h="903932">
                <a:tc>
                  <a:txBody>
                    <a:bodyPr/>
                    <a:lstStyle/>
                    <a:p>
                      <a:pPr marL="0" marR="0" lvl="0" indent="0" algn="l" defTabSz="896112" rtl="0" eaLnBrk="1" fontAlgn="auto" latinLnBrk="0" hangingPunct="1">
                        <a:lnSpc>
                          <a:spcPct val="100000"/>
                        </a:lnSpc>
                        <a:spcBef>
                          <a:spcPts val="0"/>
                        </a:spcBef>
                        <a:spcAft>
                          <a:spcPts val="0"/>
                        </a:spcAft>
                        <a:buClrTx/>
                        <a:buSzTx/>
                        <a:buFontTx/>
                        <a:buNone/>
                        <a:tabLst/>
                        <a:defRPr/>
                      </a:pPr>
                      <a:r>
                        <a:rPr lang="en-US" sz="1400" b="0" i="0" kern="1200" dirty="0">
                          <a:latin typeface="Calibri" panose="020F0502020204030204" pitchFamily="34" charset="0"/>
                          <a:cs typeface="Calibri" panose="020F0502020204030204" pitchFamily="34" charset="0"/>
                        </a:rPr>
                        <a:t>Please visit </a:t>
                      </a:r>
                      <a:r>
                        <a:rPr lang="en-US" sz="1400" b="0" i="0" kern="1200" dirty="0">
                          <a:solidFill>
                            <a:schemeClr val="accent4"/>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NJEDA.COM/MICROBUSINESSLOAN</a:t>
                      </a:r>
                      <a:r>
                        <a:rPr lang="en-US" sz="1400" b="0" i="0" kern="1200" dirty="0">
                          <a:solidFill>
                            <a:schemeClr val="accent4"/>
                          </a:solidFill>
                          <a:latin typeface="Calibri" panose="020F0502020204030204" pitchFamily="34" charset="0"/>
                          <a:cs typeface="Calibri" panose="020F0502020204030204" pitchFamily="34" charset="0"/>
                        </a:rPr>
                        <a:t> </a:t>
                      </a:r>
                      <a:br>
                        <a:rPr lang="en-US" sz="1400" b="0" i="0" kern="1200" dirty="0">
                          <a:solidFill>
                            <a:schemeClr val="accent4"/>
                          </a:solidFill>
                          <a:latin typeface="Calibri" panose="020F0502020204030204" pitchFamily="34" charset="0"/>
                          <a:cs typeface="Calibri" panose="020F0502020204030204" pitchFamily="34" charset="0"/>
                        </a:rPr>
                      </a:br>
                      <a:r>
                        <a:rPr lang="en-US" sz="1400" b="0" i="0" kern="1200" dirty="0">
                          <a:latin typeface="Calibri" panose="020F0502020204030204" pitchFamily="34" charset="0"/>
                          <a:cs typeface="Calibri" panose="020F0502020204030204" pitchFamily="34" charset="0"/>
                        </a:rPr>
                        <a:t>for more information.</a:t>
                      </a:r>
                    </a:p>
                    <a:p>
                      <a:endParaRPr lang="en-US" sz="1600" b="0" i="0" dirty="0">
                        <a:latin typeface="Calibri" panose="020F0502020204030204" pitchFamily="34" charset="0"/>
                        <a:cs typeface="Calibri" panose="020F0502020204030204" pitchFamily="34" charset="0"/>
                      </a:endParaRPr>
                    </a:p>
                  </a:txBody>
                  <a:tcPr>
                    <a:lnL>
                      <a:noFill/>
                    </a:lnL>
                    <a:lnR>
                      <a:noFill/>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9611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Please visit  </a:t>
                      </a:r>
                      <a:r>
                        <a:rPr lang="en-US" sz="1400" b="0" i="0" dirty="0">
                          <a:solidFill>
                            <a:schemeClr val="accent4"/>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NJEDA.COM/SMALLBUSINESSFUND</a:t>
                      </a:r>
                      <a:r>
                        <a:rPr lang="en-US" sz="1400" b="0" i="0" dirty="0">
                          <a:solidFill>
                            <a:schemeClr val="accent4"/>
                          </a:solidFill>
                          <a:latin typeface="Calibri" panose="020F0502020204030204" pitchFamily="34" charset="0"/>
                          <a:cs typeface="Calibri" panose="020F0502020204030204" pitchFamily="34" charset="0"/>
                        </a:rPr>
                        <a:t> </a:t>
                      </a:r>
                      <a:br>
                        <a:rPr lang="en-US" sz="1400" b="0" i="0" dirty="0">
                          <a:solidFill>
                            <a:schemeClr val="accent4"/>
                          </a:solidFill>
                          <a:latin typeface="Calibri" panose="020F0502020204030204" pitchFamily="34" charset="0"/>
                          <a:cs typeface="Calibri" panose="020F0502020204030204" pitchFamily="34" charset="0"/>
                        </a:rPr>
                      </a:br>
                      <a:r>
                        <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for more information.</a:t>
                      </a:r>
                    </a:p>
                    <a:p>
                      <a:endParaRPr lang="en-US" sz="1600" b="0" i="0" dirty="0">
                        <a:latin typeface="Calibri" panose="020F0502020204030204" pitchFamily="34" charset="0"/>
                        <a:cs typeface="Calibri" panose="020F0502020204030204" pitchFamily="34" charset="0"/>
                      </a:endParaRPr>
                    </a:p>
                  </a:txBody>
                  <a:tcPr>
                    <a:lnL>
                      <a:noFill/>
                    </a:lnL>
                    <a:lnR>
                      <a:noFill/>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9611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Please visit  </a:t>
                      </a:r>
                      <a:r>
                        <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hlinkClick r:id="rId6"/>
                        </a:rPr>
                        <a:t>WWW.NJEDA.COM/DIRECTLOANS</a:t>
                      </a:r>
                      <a:r>
                        <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br>
                        <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br>
                      <a:r>
                        <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for more information.</a:t>
                      </a:r>
                    </a:p>
                    <a:p>
                      <a:endParaRPr lang="en-US" sz="1600" b="0" i="0" dirty="0">
                        <a:latin typeface="Calibri" panose="020F0502020204030204" pitchFamily="34" charset="0"/>
                        <a:cs typeface="Calibri" panose="020F0502020204030204" pitchFamily="34" charset="0"/>
                      </a:endParaRPr>
                    </a:p>
                  </a:txBody>
                  <a:tcPr>
                    <a:lnL>
                      <a:noFill/>
                    </a:lnL>
                    <a:lnR>
                      <a:noFill/>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3369496"/>
                  </a:ext>
                </a:extLst>
              </a:tr>
            </a:tbl>
          </a:graphicData>
        </a:graphic>
      </p:graphicFrame>
      <p:sp>
        <p:nvSpPr>
          <p:cNvPr id="2" name="Rectangle 1">
            <a:extLst>
              <a:ext uri="{FF2B5EF4-FFF2-40B4-BE49-F238E27FC236}">
                <a16:creationId xmlns:a16="http://schemas.microsoft.com/office/drawing/2014/main" id="{9D3FCFAB-57DB-C448-B6F1-1016A5AB3E22}"/>
              </a:ext>
            </a:extLst>
          </p:cNvPr>
          <p:cNvSpPr/>
          <p:nvPr/>
        </p:nvSpPr>
        <p:spPr>
          <a:xfrm>
            <a:off x="324312" y="6365380"/>
            <a:ext cx="8148316"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mn-cs"/>
              </a:rPr>
              <a:t>Additional eligibility requirements and standard underwriting practices will apply. Visit </a:t>
            </a:r>
            <a:r>
              <a:rPr kumimoji="0" lang="en-US" sz="1200" b="0" i="0" u="none" strike="noStrike" kern="1200" cap="none" spc="0" normalizeH="0" baseline="0" noProof="0" dirty="0" err="1">
                <a:ln>
                  <a:noFill/>
                </a:ln>
                <a:solidFill>
                  <a:srgbClr val="000000">
                    <a:lumMod val="65000"/>
                    <a:lumOff val="35000"/>
                  </a:srgbClr>
                </a:solidFill>
                <a:effectLst/>
                <a:uLnTx/>
                <a:uFillTx/>
                <a:latin typeface="Calibri" panose="020F0502020204030204" pitchFamily="34" charset="0"/>
                <a:ea typeface="+mn-ea"/>
                <a:cs typeface="+mn-cs"/>
              </a:rPr>
              <a:t>NJEDA.com</a:t>
            </a:r>
            <a:r>
              <a:rPr kumimoji="0" lang="en-US" sz="1200" b="0"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mn-cs"/>
              </a:rPr>
              <a:t> for more information. </a:t>
            </a:r>
            <a:endParaRPr kumimoji="0" lang="en-US" sz="12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spTree>
    <p:extLst>
      <p:ext uri="{BB962C8B-B14F-4D97-AF65-F5344CB8AC3E}">
        <p14:creationId xmlns:p14="http://schemas.microsoft.com/office/powerpoint/2010/main" val="1607441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59ED-AF15-4A38-8FC9-22F0D76A8343}"/>
              </a:ext>
            </a:extLst>
          </p:cNvPr>
          <p:cNvSpPr>
            <a:spLocks noGrp="1"/>
          </p:cNvSpPr>
          <p:nvPr>
            <p:ph type="title"/>
          </p:nvPr>
        </p:nvSpPr>
        <p:spPr>
          <a:xfrm>
            <a:off x="407030" y="276293"/>
            <a:ext cx="9223658" cy="1107996"/>
          </a:xfrm>
        </p:spPr>
        <p:txBody>
          <a:bodyPr/>
          <a:lstStyle/>
          <a:p>
            <a:r>
              <a:rPr lang="en-US" sz="3600" dirty="0">
                <a:solidFill>
                  <a:schemeClr val="accent2"/>
                </a:solidFill>
              </a:rPr>
              <a:t>New Jersey Launches PPE Supplier Registry to Facilitate Access to COVID-19 Protective Gear</a:t>
            </a:r>
          </a:p>
        </p:txBody>
      </p:sp>
      <p:sp>
        <p:nvSpPr>
          <p:cNvPr id="4" name="TextBox 3">
            <a:extLst>
              <a:ext uri="{FF2B5EF4-FFF2-40B4-BE49-F238E27FC236}">
                <a16:creationId xmlns:a16="http://schemas.microsoft.com/office/drawing/2014/main" id="{B7F07BCB-C997-471E-A275-DEE81A3554A9}"/>
              </a:ext>
            </a:extLst>
          </p:cNvPr>
          <p:cNvSpPr txBox="1"/>
          <p:nvPr/>
        </p:nvSpPr>
        <p:spPr>
          <a:xfrm>
            <a:off x="519270" y="1645210"/>
            <a:ext cx="11291730" cy="3612555"/>
          </a:xfrm>
          <a:prstGeom prst="rect">
            <a:avLst/>
          </a:prstGeom>
          <a:noFill/>
        </p:spPr>
        <p:txBody>
          <a:bodyPr wrap="square" numCol="2" spcCol="274320" rtlCol="0">
            <a:spAutoFit/>
          </a:bodyPr>
          <a:lstStyle/>
          <a:p>
            <a:pPr marL="0" marR="0" lvl="0" indent="0" algn="l" defTabSz="914400" rtl="0" eaLnBrk="1" fontAlgn="base" latinLnBrk="0" hangingPunct="1">
              <a:lnSpc>
                <a:spcPct val="100000"/>
              </a:lnSpc>
              <a:spcBef>
                <a:spcPts val="1800"/>
              </a:spcBef>
              <a:spcAft>
                <a:spcPct val="0"/>
              </a:spcAft>
              <a:buClr>
                <a:srgbClr val="84BD00"/>
              </a:buClr>
              <a:buSzTx/>
              <a:buFontTx/>
              <a:buNone/>
              <a:tabLst/>
              <a:defRPr/>
            </a:pPr>
            <a:r>
              <a:rPr kumimoji="0" lang="en-US" sz="1800" b="1" i="0" u="none" strike="noStrike" kern="1200" cap="none" spc="0" normalizeH="0" baseline="0" noProof="0" dirty="0">
                <a:ln>
                  <a:noFill/>
                </a:ln>
                <a:solidFill>
                  <a:srgbClr val="005B82"/>
                </a:solidFill>
                <a:effectLst/>
                <a:uLnTx/>
                <a:uFillTx/>
                <a:latin typeface="Calibri" panose="020F0502020204030204" pitchFamily="34" charset="0"/>
                <a:ea typeface="+mn-ea"/>
                <a:cs typeface="Calibri" panose="020F0502020204030204" pitchFamily="34" charset="0"/>
              </a:rPr>
              <a:t>Connect suppliers of personal protective equipment </a:t>
            </a:r>
            <a:br>
              <a:rPr kumimoji="0" lang="en-US" sz="1800" b="1" i="0" u="none" strike="noStrike" kern="1200" cap="none" spc="0" normalizeH="0" baseline="0" noProof="0" dirty="0">
                <a:ln>
                  <a:noFill/>
                </a:ln>
                <a:solidFill>
                  <a:srgbClr val="005B82"/>
                </a:solidFill>
                <a:effectLst/>
                <a:uLnTx/>
                <a:uFillTx/>
                <a:latin typeface="Calibri" panose="020F0502020204030204" pitchFamily="34" charset="0"/>
                <a:ea typeface="+mn-ea"/>
                <a:cs typeface="Calibri" panose="020F0502020204030204" pitchFamily="34" charset="0"/>
              </a:rPr>
            </a:br>
            <a:r>
              <a:rPr kumimoji="0" lang="en-US" sz="1800" b="1" i="0" u="none" strike="noStrike" kern="1200" cap="none" spc="0" normalizeH="0" baseline="0" noProof="0" dirty="0">
                <a:ln>
                  <a:noFill/>
                </a:ln>
                <a:solidFill>
                  <a:srgbClr val="005B82"/>
                </a:solidFill>
                <a:effectLst/>
                <a:uLnTx/>
                <a:uFillTx/>
                <a:latin typeface="Calibri" panose="020F0502020204030204" pitchFamily="34" charset="0"/>
                <a:ea typeface="+mn-ea"/>
                <a:cs typeface="Calibri" panose="020F0502020204030204" pitchFamily="34" charset="0"/>
              </a:rPr>
              <a:t>(PPE) that can prevent the spread of COVID-19 with potential buyers. </a:t>
            </a:r>
          </a:p>
          <a:p>
            <a:pPr marL="0" marR="0" lvl="0" indent="0" algn="l" defTabSz="914400" rtl="0" eaLnBrk="1" fontAlgn="base" latinLnBrk="0" hangingPunct="1">
              <a:lnSpc>
                <a:spcPct val="100000"/>
              </a:lnSpc>
              <a:spcBef>
                <a:spcPts val="1800"/>
              </a:spcBef>
              <a:spcAft>
                <a:spcPct val="0"/>
              </a:spcAft>
              <a:buClr>
                <a:srgbClr val="84BD00"/>
              </a:buClr>
              <a:buSzTx/>
              <a:buFontTx/>
              <a:buNone/>
              <a:tabLst/>
              <a:defRPr/>
            </a:pPr>
            <a:r>
              <a:rPr kumimoji="0" lang="en-US" sz="1800" b="0" i="0" u="none" strike="noStrike" kern="1200" cap="none" spc="0" normalizeH="0" baseline="0" noProof="0" dirty="0">
                <a:ln>
                  <a:noFill/>
                </a:ln>
                <a:solidFill>
                  <a:srgbClr val="005B82"/>
                </a:solidFill>
                <a:effectLst/>
                <a:uLnTx/>
                <a:uFillTx/>
                <a:latin typeface="Calibri" panose="020F0502020204030204" pitchFamily="34" charset="0"/>
                <a:ea typeface="+mn-ea"/>
                <a:cs typeface="Calibri" panose="020F0502020204030204" pitchFamily="34" charset="0"/>
              </a:rPr>
              <a:t>Wholesale vendors with PPE inventory such as surgical or other protective masks, hospital gowns, hand sanitizer, or COVID-19 test kits can submit details on supplies they have available and hospitals, medical organizations, and private businesses can purchase.</a:t>
            </a:r>
          </a:p>
          <a:p>
            <a:pPr marL="0" marR="0" lvl="0" indent="0" algn="l" defTabSz="914400" rtl="0" eaLnBrk="1" fontAlgn="base" latinLnBrk="0" hangingPunct="1">
              <a:lnSpc>
                <a:spcPct val="100000"/>
              </a:lnSpc>
              <a:spcBef>
                <a:spcPts val="1800"/>
              </a:spcBef>
              <a:spcAft>
                <a:spcPct val="0"/>
              </a:spcAft>
              <a:buClr>
                <a:srgbClr val="84BD00"/>
              </a:buClr>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base" latinLnBrk="0" hangingPunct="1">
              <a:lnSpc>
                <a:spcPct val="100000"/>
              </a:lnSpc>
              <a:spcBef>
                <a:spcPts val="1800"/>
              </a:spcBef>
              <a:spcAft>
                <a:spcPct val="0"/>
              </a:spcAft>
              <a:buClr>
                <a:srgbClr val="84BD00"/>
              </a:buClr>
              <a:buSzTx/>
              <a:buFontTx/>
              <a:buNone/>
              <a:tabLst/>
              <a:defRPr/>
            </a:pPr>
            <a:endParaRPr kumimoji="0" lang="en-US" sz="1800" b="0" i="0" u="none" strike="noStrike" kern="1200" cap="none" spc="0" normalizeH="0" baseline="0" noProof="0" dirty="0">
              <a:ln>
                <a:noFill/>
              </a:ln>
              <a:solidFill>
                <a:srgbClr val="005B82"/>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1800"/>
              </a:spcBef>
              <a:spcAft>
                <a:spcPct val="0"/>
              </a:spcAft>
              <a:buClr>
                <a:srgbClr val="84BD00"/>
              </a:buClr>
              <a:buSzTx/>
              <a:buFontTx/>
              <a:buNone/>
              <a:tabLst/>
              <a:defRPr/>
            </a:pPr>
            <a:r>
              <a:rPr kumimoji="0" lang="en-US" sz="1800" b="0" i="0" u="none" strike="noStrike" kern="1200" cap="none" spc="0" normalizeH="0" baseline="0" noProof="0" dirty="0">
                <a:ln>
                  <a:noFill/>
                </a:ln>
                <a:solidFill>
                  <a:srgbClr val="00597C"/>
                </a:solidFill>
                <a:effectLst/>
                <a:uLnTx/>
                <a:uFillTx/>
                <a:latin typeface="Calibri" panose="020F0502020204030204" pitchFamily="34" charset="0"/>
                <a:ea typeface="+mn-ea"/>
                <a:cs typeface="Calibri" panose="020F0502020204030204" pitchFamily="34" charset="0"/>
              </a:rPr>
              <a:t>The registry is a joint effort by the Office of Governor Murphy, the New Jersey Department of the Treasury, the Office of Emergency Management (OEM), the Office of Innovation, and </a:t>
            </a:r>
            <a:r>
              <a:rPr kumimoji="0" lang="en-US" sz="1800" b="0" i="0" u="none" strike="noStrike" kern="1200" cap="none" spc="0" normalizeH="0" baseline="0" noProof="0">
                <a:ln>
                  <a:noFill/>
                </a:ln>
                <a:solidFill>
                  <a:srgbClr val="00597C"/>
                </a:solidFill>
                <a:effectLst/>
                <a:uLnTx/>
                <a:uFillTx/>
                <a:latin typeface="Calibri" panose="020F0502020204030204" pitchFamily="34" charset="0"/>
                <a:ea typeface="+mn-ea"/>
                <a:cs typeface="Calibri" panose="020F0502020204030204" pitchFamily="34" charset="0"/>
              </a:rPr>
              <a:t>the NJEDA’s </a:t>
            </a:r>
            <a:r>
              <a:rPr kumimoji="0" lang="en-US" sz="1800" b="0" i="0" u="none" strike="noStrike" kern="1200" cap="none" spc="0" normalizeH="0" baseline="0" noProof="0" dirty="0">
                <a:ln>
                  <a:noFill/>
                </a:ln>
                <a:solidFill>
                  <a:srgbClr val="00597C"/>
                </a:solidFill>
                <a:effectLst/>
                <a:uLnTx/>
                <a:uFillTx/>
                <a:latin typeface="Calibri" panose="020F0502020204030204" pitchFamily="34" charset="0"/>
                <a:ea typeface="+mn-ea"/>
                <a:cs typeface="Calibri" panose="020F0502020204030204" pitchFamily="34" charset="0"/>
              </a:rPr>
              <a:t>Office of Economic Transformation.</a:t>
            </a:r>
          </a:p>
          <a:p>
            <a:pPr marL="0" marR="0" lvl="0" indent="0" algn="l" defTabSz="914400" rtl="0" eaLnBrk="1" fontAlgn="base" latinLnBrk="0" hangingPunct="1">
              <a:lnSpc>
                <a:spcPct val="100000"/>
              </a:lnSpc>
              <a:spcBef>
                <a:spcPts val="1800"/>
              </a:spcBef>
              <a:spcAft>
                <a:spcPct val="0"/>
              </a:spcAft>
              <a:buClr>
                <a:srgbClr val="84BD00"/>
              </a:buClr>
              <a:buSzTx/>
              <a:buFontTx/>
              <a:buNone/>
              <a:tabLst/>
              <a:defRPr/>
            </a:pPr>
            <a:r>
              <a:rPr kumimoji="0" lang="en-US" sz="1800" b="0" i="0" u="none" strike="noStrike" kern="1200" cap="none" spc="0" normalizeH="0" baseline="0" noProof="0" dirty="0">
                <a:ln>
                  <a:noFill/>
                </a:ln>
                <a:solidFill>
                  <a:srgbClr val="00597C"/>
                </a:solidFill>
                <a:effectLst/>
                <a:uLnTx/>
                <a:uFillTx/>
                <a:latin typeface="Calibri" panose="020F0502020204030204" pitchFamily="34" charset="0"/>
                <a:ea typeface="+mn-ea"/>
                <a:cs typeface="Calibri" panose="020F0502020204030204" pitchFamily="34" charset="0"/>
              </a:rPr>
              <a:t>The database is updated several times per week, and is easily filtered and sorted by product type, size, payment terms, location of supplier, and several other criteria.</a:t>
            </a:r>
            <a:r>
              <a:rPr kumimoji="0" lang="en-US" sz="1800" b="1" i="0" u="none" strike="noStrike" kern="1200" cap="none" spc="0" normalizeH="0" baseline="0" noProof="0" dirty="0">
                <a:ln>
                  <a:noFill/>
                </a:ln>
                <a:solidFill>
                  <a:srgbClr val="00597C"/>
                </a:solidFill>
                <a:effectLst/>
                <a:uLnTx/>
                <a:uFillTx/>
                <a:latin typeface="Calibri" panose="020F0502020204030204" pitchFamily="34" charset="0"/>
                <a:ea typeface="+mn-ea"/>
                <a:cs typeface="Calibri" panose="020F0502020204030204" pitchFamily="34" charset="0"/>
              </a:rPr>
              <a:t> </a:t>
            </a:r>
          </a:p>
        </p:txBody>
      </p:sp>
      <p:cxnSp>
        <p:nvCxnSpPr>
          <p:cNvPr id="6" name="Straight Connector 5">
            <a:extLst>
              <a:ext uri="{FF2B5EF4-FFF2-40B4-BE49-F238E27FC236}">
                <a16:creationId xmlns:a16="http://schemas.microsoft.com/office/drawing/2014/main" id="{6E723368-1267-6A44-B24A-F405965DBDBA}"/>
              </a:ext>
            </a:extLst>
          </p:cNvPr>
          <p:cNvCxnSpPr>
            <a:cxnSpLocks/>
          </p:cNvCxnSpPr>
          <p:nvPr/>
        </p:nvCxnSpPr>
        <p:spPr>
          <a:xfrm>
            <a:off x="6235376" y="3194138"/>
            <a:ext cx="5356582"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07C6FBD1-82FC-8A4D-9EB6-D50C3E74B1B9}"/>
              </a:ext>
            </a:extLst>
          </p:cNvPr>
          <p:cNvCxnSpPr/>
          <p:nvPr/>
        </p:nvCxnSpPr>
        <p:spPr>
          <a:xfrm>
            <a:off x="553986" y="1612551"/>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sp>
        <p:nvSpPr>
          <p:cNvPr id="3" name="Rectangle 2">
            <a:extLst>
              <a:ext uri="{FF2B5EF4-FFF2-40B4-BE49-F238E27FC236}">
                <a16:creationId xmlns:a16="http://schemas.microsoft.com/office/drawing/2014/main" id="{EDB094BC-53A8-D546-9B93-453FB937C936}"/>
              </a:ext>
            </a:extLst>
          </p:cNvPr>
          <p:cNvSpPr/>
          <p:nvPr/>
        </p:nvSpPr>
        <p:spPr>
          <a:xfrm>
            <a:off x="499399" y="5838424"/>
            <a:ext cx="11076230" cy="76944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454B55"/>
                </a:solidFill>
                <a:effectLst/>
                <a:uLnTx/>
                <a:uFillTx/>
                <a:latin typeface="Calibri Light" panose="020F0302020204030204" pitchFamily="34" charset="0"/>
                <a:ea typeface="+mn-ea"/>
                <a:cs typeface="Calibri Light" panose="020F0302020204030204" pitchFamily="34" charset="0"/>
              </a:rPr>
              <a:t>The information about the vendors and products in this database is provided by the vendors and compiled by the State for the express purpose of assisting private businesses and organizations in New Jersey access potential suppliers for PPE and other COVID-related goods and services. Any other use of this information is prohibited. All parties are strongly advised to exercise due diligence when selecting vendors and are responsible for ensuring the quality and regulatory compliance of all good/services purchased. Please ensure you are following your organization’s policies and practices concerning vendor capability and responsibility to ensure that you are making a safe purchase.</a:t>
            </a:r>
            <a:endParaRPr kumimoji="0" lang="en-US" sz="1100" b="0" i="1"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5" name="Rectangle 4">
            <a:extLst>
              <a:ext uri="{FF2B5EF4-FFF2-40B4-BE49-F238E27FC236}">
                <a16:creationId xmlns:a16="http://schemas.microsoft.com/office/drawing/2014/main" id="{D4FEAE36-1BCD-0C49-87B8-3F962A7989A0}"/>
              </a:ext>
            </a:extLst>
          </p:cNvPr>
          <p:cNvSpPr/>
          <p:nvPr/>
        </p:nvSpPr>
        <p:spPr>
          <a:xfrm>
            <a:off x="3701852" y="4525901"/>
            <a:ext cx="4384774" cy="584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597C"/>
                </a:solidFill>
                <a:effectLst/>
                <a:uLnTx/>
                <a:uFillTx/>
                <a:latin typeface="Calibri" panose="020F0502020204030204" pitchFamily="34" charset="0"/>
                <a:ea typeface="+mn-ea"/>
                <a:cs typeface="Calibri" panose="020F0502020204030204" pitchFamily="34" charset="0"/>
              </a:rPr>
              <a:t>MORE THAN </a:t>
            </a:r>
            <a:r>
              <a:rPr kumimoji="0" lang="en-US" sz="3200" b="1" i="0" u="none" strike="noStrike" kern="1200" cap="none" spc="0" normalizeH="0" baseline="0" noProof="0" dirty="0">
                <a:ln>
                  <a:noFill/>
                </a:ln>
                <a:solidFill>
                  <a:srgbClr val="84BD00"/>
                </a:solidFill>
                <a:effectLst/>
                <a:uLnTx/>
                <a:uFillTx/>
                <a:latin typeface="Calibri" panose="020F0502020204030204" pitchFamily="34" charset="0"/>
                <a:ea typeface="+mn-ea"/>
                <a:cs typeface="Calibri" panose="020F0502020204030204" pitchFamily="34" charset="0"/>
              </a:rPr>
              <a:t>1,000</a:t>
            </a:r>
            <a:r>
              <a:rPr kumimoji="0" lang="en-US" sz="3200" b="1" i="0" u="none" strike="noStrike" kern="1200" cap="none" spc="0" normalizeH="0" baseline="0" noProof="0" dirty="0">
                <a:ln>
                  <a:noFill/>
                </a:ln>
                <a:solidFill>
                  <a:srgbClr val="00597C"/>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dirty="0">
                <a:ln>
                  <a:noFill/>
                </a:ln>
                <a:solidFill>
                  <a:srgbClr val="00597C"/>
                </a:solidFill>
                <a:effectLst/>
                <a:uLnTx/>
                <a:uFillTx/>
                <a:latin typeface="Calibri" panose="020F0502020204030204" pitchFamily="34" charset="0"/>
                <a:ea typeface="+mn-ea"/>
                <a:cs typeface="Calibri" panose="020F0502020204030204" pitchFamily="34" charset="0"/>
              </a:rPr>
              <a:t>REGISTERED BUSINESSES</a:t>
            </a:r>
          </a:p>
        </p:txBody>
      </p:sp>
      <p:sp>
        <p:nvSpPr>
          <p:cNvPr id="11" name="Rectangle 10">
            <a:extLst>
              <a:ext uri="{FF2B5EF4-FFF2-40B4-BE49-F238E27FC236}">
                <a16:creationId xmlns:a16="http://schemas.microsoft.com/office/drawing/2014/main" id="{E8DD017B-D536-744F-A0F2-F8CB14487233}"/>
              </a:ext>
            </a:extLst>
          </p:cNvPr>
          <p:cNvSpPr/>
          <p:nvPr/>
        </p:nvSpPr>
        <p:spPr>
          <a:xfrm>
            <a:off x="4747841" y="4926052"/>
            <a:ext cx="3901153" cy="584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597C"/>
                </a:solidFill>
                <a:effectLst/>
                <a:uLnTx/>
                <a:uFillTx/>
                <a:latin typeface="Calibri" panose="020F0502020204030204" pitchFamily="34" charset="0"/>
                <a:ea typeface="+mn-ea"/>
                <a:cs typeface="Calibri" panose="020F0502020204030204" pitchFamily="34" charset="0"/>
              </a:rPr>
              <a:t>PROVIDING MORE THAN </a:t>
            </a:r>
            <a:r>
              <a:rPr kumimoji="0" lang="en-US" sz="3200" b="1" i="0" u="none" strike="noStrike" kern="1200" cap="none" spc="0" normalizeH="0" baseline="0" noProof="0" dirty="0">
                <a:ln>
                  <a:noFill/>
                </a:ln>
                <a:solidFill>
                  <a:srgbClr val="84BD00"/>
                </a:solidFill>
                <a:effectLst/>
                <a:uLnTx/>
                <a:uFillTx/>
                <a:latin typeface="Calibri" panose="020F0502020204030204" pitchFamily="34" charset="0"/>
                <a:ea typeface="+mn-ea"/>
                <a:cs typeface="Calibri" panose="020F0502020204030204" pitchFamily="34" charset="0"/>
              </a:rPr>
              <a:t>2,500 </a:t>
            </a:r>
            <a:r>
              <a:rPr kumimoji="0" lang="en-US" sz="1800" b="1" i="0" u="none" strike="noStrike" kern="1200" cap="none" spc="0" normalizeH="0" baseline="0" noProof="0" dirty="0">
                <a:ln>
                  <a:noFill/>
                </a:ln>
                <a:solidFill>
                  <a:srgbClr val="00597C"/>
                </a:solidFill>
                <a:effectLst/>
                <a:uLnTx/>
                <a:uFillTx/>
                <a:latin typeface="Calibri" panose="020F0502020204030204" pitchFamily="34" charset="0"/>
                <a:ea typeface="+mn-ea"/>
                <a:cs typeface="Calibri" panose="020F0502020204030204" pitchFamily="34" charset="0"/>
              </a:rPr>
              <a:t>PRODUCTS</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Freeform 11">
            <a:hlinkClick r:id="rId2"/>
            <a:extLst>
              <a:ext uri="{FF2B5EF4-FFF2-40B4-BE49-F238E27FC236}">
                <a16:creationId xmlns:a16="http://schemas.microsoft.com/office/drawing/2014/main" id="{1D8C3D97-B905-EB4C-B199-7AC0D2A22BF1}"/>
              </a:ext>
            </a:extLst>
          </p:cNvPr>
          <p:cNvSpPr/>
          <p:nvPr/>
        </p:nvSpPr>
        <p:spPr>
          <a:xfrm>
            <a:off x="0" y="4522972"/>
            <a:ext cx="3668486" cy="995714"/>
          </a:xfrm>
          <a:custGeom>
            <a:avLst/>
            <a:gdLst>
              <a:gd name="connsiteX0" fmla="*/ 0 w 6770922"/>
              <a:gd name="connsiteY0" fmla="*/ 0 h 1344658"/>
              <a:gd name="connsiteX1" fmla="*/ 6098593 w 6770922"/>
              <a:gd name="connsiteY1" fmla="*/ 0 h 1344658"/>
              <a:gd name="connsiteX2" fmla="*/ 6770922 w 6770922"/>
              <a:gd name="connsiteY2" fmla="*/ 672329 h 1344658"/>
              <a:gd name="connsiteX3" fmla="*/ 6098593 w 6770922"/>
              <a:gd name="connsiteY3" fmla="*/ 1344658 h 1344658"/>
              <a:gd name="connsiteX4" fmla="*/ 0 w 6770922"/>
              <a:gd name="connsiteY4" fmla="*/ 1344658 h 1344658"/>
              <a:gd name="connsiteX5" fmla="*/ 0 w 6770922"/>
              <a:gd name="connsiteY5" fmla="*/ 0 h 134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0922" h="1344658">
                <a:moveTo>
                  <a:pt x="0" y="0"/>
                </a:moveTo>
                <a:lnTo>
                  <a:pt x="6098593" y="0"/>
                </a:lnTo>
                <a:lnTo>
                  <a:pt x="6770922" y="672329"/>
                </a:lnTo>
                <a:lnTo>
                  <a:pt x="6098593" y="1344658"/>
                </a:lnTo>
                <a:lnTo>
                  <a:pt x="0" y="134465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9352" tIns="74676" rIns="373502" bIns="74676" numCol="1" spcCol="1270" anchor="ctr" anchorCtr="0">
            <a:noAutofit/>
          </a:bodyPr>
          <a:lstStyle/>
          <a:p>
            <a:pPr marL="0" marR="0" lvl="0" indent="0" algn="l" defTabSz="914400" rtl="0" eaLnBrk="1" fontAlgn="base" latinLnBrk="0" hangingPunct="1">
              <a:lnSpc>
                <a:spcPct val="100000"/>
              </a:lnSpc>
              <a:spcBef>
                <a:spcPts val="1800"/>
              </a:spcBef>
              <a:spcAft>
                <a:spcPct val="0"/>
              </a:spcAft>
              <a:buClr>
                <a:srgbClr val="84BD00"/>
              </a:buClr>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Suppliers who wish to be included in the Registry should fill out the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PPE Supplier Registry intake form.</a:t>
            </a: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cxnSp>
        <p:nvCxnSpPr>
          <p:cNvPr id="16" name="Straight Connector 15">
            <a:extLst>
              <a:ext uri="{FF2B5EF4-FFF2-40B4-BE49-F238E27FC236}">
                <a16:creationId xmlns:a16="http://schemas.microsoft.com/office/drawing/2014/main" id="{2C618283-90B1-FD4A-BADA-5ADB1EF21884}"/>
              </a:ext>
            </a:extLst>
          </p:cNvPr>
          <p:cNvCxnSpPr>
            <a:cxnSpLocks/>
          </p:cNvCxnSpPr>
          <p:nvPr/>
        </p:nvCxnSpPr>
        <p:spPr>
          <a:xfrm>
            <a:off x="6235376" y="4286880"/>
            <a:ext cx="5356582"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6355CD67-8969-5647-8AAA-E56BEF826E6A}"/>
              </a:ext>
            </a:extLst>
          </p:cNvPr>
          <p:cNvCxnSpPr>
            <a:cxnSpLocks/>
          </p:cNvCxnSpPr>
          <p:nvPr/>
        </p:nvCxnSpPr>
        <p:spPr>
          <a:xfrm>
            <a:off x="537657" y="4227331"/>
            <a:ext cx="5356582"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9D46E375-8921-3345-B186-578E2AC03EF9}"/>
              </a:ext>
            </a:extLst>
          </p:cNvPr>
          <p:cNvCxnSpPr>
            <a:cxnSpLocks/>
          </p:cNvCxnSpPr>
          <p:nvPr/>
        </p:nvCxnSpPr>
        <p:spPr>
          <a:xfrm>
            <a:off x="537657" y="2648902"/>
            <a:ext cx="5356582"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678A170B-B0FC-0340-9A6A-B73A2DF0A7C7}"/>
              </a:ext>
            </a:extLst>
          </p:cNvPr>
          <p:cNvCxnSpPr/>
          <p:nvPr/>
        </p:nvCxnSpPr>
        <p:spPr>
          <a:xfrm>
            <a:off x="553986" y="5789173"/>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sp>
        <p:nvSpPr>
          <p:cNvPr id="23" name="Rounded Rectangle 22">
            <a:hlinkClick r:id="rId3"/>
            <a:extLst>
              <a:ext uri="{FF2B5EF4-FFF2-40B4-BE49-F238E27FC236}">
                <a16:creationId xmlns:a16="http://schemas.microsoft.com/office/drawing/2014/main" id="{567A8F61-B77E-9B4B-B452-599AD5F5B4A6}"/>
              </a:ext>
            </a:extLst>
          </p:cNvPr>
          <p:cNvSpPr/>
          <p:nvPr/>
        </p:nvSpPr>
        <p:spPr>
          <a:xfrm>
            <a:off x="8896497" y="4687515"/>
            <a:ext cx="2667000" cy="718022"/>
          </a:xfrm>
          <a:prstGeom prst="roundRect">
            <a:avLst/>
          </a:prstGeom>
          <a:solidFill>
            <a:schemeClr val="accent2"/>
          </a:solidFill>
          <a:ln w="952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PPE Wholesale Supplier Registry Public Listing</a:t>
            </a:r>
          </a:p>
        </p:txBody>
      </p:sp>
    </p:spTree>
    <p:extLst>
      <p:ext uri="{BB962C8B-B14F-4D97-AF65-F5344CB8AC3E}">
        <p14:creationId xmlns:p14="http://schemas.microsoft.com/office/powerpoint/2010/main" val="42798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6DB9E-D9A3-7542-A00C-41B73DCBFB78}"/>
              </a:ext>
            </a:extLst>
          </p:cNvPr>
          <p:cNvSpPr>
            <a:spLocks noGrp="1"/>
          </p:cNvSpPr>
          <p:nvPr>
            <p:ph type="title"/>
          </p:nvPr>
        </p:nvSpPr>
        <p:spPr>
          <a:xfrm>
            <a:off x="327052" y="267749"/>
            <a:ext cx="11491891" cy="553998"/>
          </a:xfrm>
        </p:spPr>
        <p:txBody>
          <a:bodyPr/>
          <a:lstStyle/>
          <a:p>
            <a:r>
              <a:rPr lang="en-US" sz="3600" dirty="0">
                <a:solidFill>
                  <a:srgbClr val="83BD40"/>
                </a:solidFill>
                <a:latin typeface="Segoe Pro" panose="020B0502040504020203" pitchFamily="34" charset="0"/>
              </a:rPr>
              <a:t>COVID-19 </a:t>
            </a:r>
            <a:r>
              <a:rPr lang="en-US" sz="3600" dirty="0">
                <a:solidFill>
                  <a:srgbClr val="05597B"/>
                </a:solidFill>
                <a:latin typeface="Segoe Pro" panose="020B0502040504020203" pitchFamily="34" charset="0"/>
              </a:rPr>
              <a:t>Economic Relief Package</a:t>
            </a:r>
            <a:endParaRPr lang="en-US" sz="3600" dirty="0"/>
          </a:p>
        </p:txBody>
      </p:sp>
      <p:grpSp>
        <p:nvGrpSpPr>
          <p:cNvPr id="23" name="Group 22">
            <a:extLst>
              <a:ext uri="{FF2B5EF4-FFF2-40B4-BE49-F238E27FC236}">
                <a16:creationId xmlns:a16="http://schemas.microsoft.com/office/drawing/2014/main" id="{F7DBBBC9-87C3-EF49-A075-DE6002CB1B21}"/>
              </a:ext>
            </a:extLst>
          </p:cNvPr>
          <p:cNvGrpSpPr/>
          <p:nvPr/>
        </p:nvGrpSpPr>
        <p:grpSpPr>
          <a:xfrm>
            <a:off x="327052" y="996450"/>
            <a:ext cx="10871272" cy="936949"/>
            <a:chOff x="104032" y="1219474"/>
            <a:chExt cx="10871272" cy="936949"/>
          </a:xfrm>
        </p:grpSpPr>
        <p:sp>
          <p:nvSpPr>
            <p:cNvPr id="4" name="Rectangle 3">
              <a:extLst>
                <a:ext uri="{FF2B5EF4-FFF2-40B4-BE49-F238E27FC236}">
                  <a16:creationId xmlns:a16="http://schemas.microsoft.com/office/drawing/2014/main" id="{CA41D29F-E244-C54F-BF2E-8FFC6BBB9D1D}"/>
                </a:ext>
              </a:extLst>
            </p:cNvPr>
            <p:cNvSpPr/>
            <p:nvPr/>
          </p:nvSpPr>
          <p:spPr>
            <a:xfrm>
              <a:off x="891246" y="1497170"/>
              <a:ext cx="10084058" cy="400110"/>
            </a:xfrm>
            <a:prstGeom prst="rect">
              <a:avLst/>
            </a:prstGeom>
          </p:spPr>
          <p:txBody>
            <a:bodyPr wrap="square">
              <a:spAutoFit/>
            </a:bodyPr>
            <a:lstStyle/>
            <a:p>
              <a:r>
                <a:rPr lang="en-US" sz="2000" b="1" dirty="0">
                  <a:solidFill>
                    <a:srgbClr val="05597B"/>
                  </a:solidFill>
                  <a:latin typeface="Segoe Pro" panose="020B0502040504020203" pitchFamily="34" charset="0"/>
                </a:rPr>
                <a:t>SMALL BUSINESS EMERGENCY ASSISTANCE GRANT PROGRAM (Phase 1 &amp; 2)</a:t>
              </a:r>
            </a:p>
          </p:txBody>
        </p:sp>
        <p:pic>
          <p:nvPicPr>
            <p:cNvPr id="10" name="Picture 9">
              <a:extLst>
                <a:ext uri="{FF2B5EF4-FFF2-40B4-BE49-F238E27FC236}">
                  <a16:creationId xmlns:a16="http://schemas.microsoft.com/office/drawing/2014/main" id="{AA788023-2603-2F43-A05D-042FC1B36E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32" y="1219474"/>
              <a:ext cx="936949" cy="936949"/>
            </a:xfrm>
            <a:prstGeom prst="rect">
              <a:avLst/>
            </a:prstGeom>
          </p:spPr>
        </p:pic>
      </p:grpSp>
      <p:grpSp>
        <p:nvGrpSpPr>
          <p:cNvPr id="22" name="Group 21">
            <a:extLst>
              <a:ext uri="{FF2B5EF4-FFF2-40B4-BE49-F238E27FC236}">
                <a16:creationId xmlns:a16="http://schemas.microsoft.com/office/drawing/2014/main" id="{DA37598E-F45C-6D43-A10F-40BCC8545297}"/>
              </a:ext>
            </a:extLst>
          </p:cNvPr>
          <p:cNvGrpSpPr/>
          <p:nvPr/>
        </p:nvGrpSpPr>
        <p:grpSpPr>
          <a:xfrm>
            <a:off x="369640" y="1971290"/>
            <a:ext cx="11361438" cy="851772"/>
            <a:chOff x="146620" y="2316664"/>
            <a:chExt cx="11361438" cy="851772"/>
          </a:xfrm>
        </p:grpSpPr>
        <p:sp>
          <p:nvSpPr>
            <p:cNvPr id="5" name="Rectangle 4">
              <a:extLst>
                <a:ext uri="{FF2B5EF4-FFF2-40B4-BE49-F238E27FC236}">
                  <a16:creationId xmlns:a16="http://schemas.microsoft.com/office/drawing/2014/main" id="{BD13BC47-D316-AE40-8FE2-0030987B842B}"/>
                </a:ext>
              </a:extLst>
            </p:cNvPr>
            <p:cNvSpPr/>
            <p:nvPr/>
          </p:nvSpPr>
          <p:spPr>
            <a:xfrm>
              <a:off x="891245" y="2540457"/>
              <a:ext cx="10616813" cy="400110"/>
            </a:xfrm>
            <a:prstGeom prst="rect">
              <a:avLst/>
            </a:prstGeom>
          </p:spPr>
          <p:txBody>
            <a:bodyPr wrap="square">
              <a:spAutoFit/>
            </a:bodyPr>
            <a:lstStyle/>
            <a:p>
              <a:r>
                <a:rPr lang="en-US" sz="2000" b="1" dirty="0">
                  <a:solidFill>
                    <a:srgbClr val="05597B"/>
                  </a:solidFill>
                  <a:latin typeface="Segoe Pro" panose="020B0502040504020203" pitchFamily="34" charset="0"/>
                </a:rPr>
                <a:t>SMALL BUSINESS EMERGENCY ASSISTANCE LOAN PROGRAM</a:t>
              </a:r>
            </a:p>
          </p:txBody>
        </p:sp>
        <p:pic>
          <p:nvPicPr>
            <p:cNvPr id="12" name="Picture 11">
              <a:extLst>
                <a:ext uri="{FF2B5EF4-FFF2-40B4-BE49-F238E27FC236}">
                  <a16:creationId xmlns:a16="http://schemas.microsoft.com/office/drawing/2014/main" id="{A44FE80A-B268-154E-9919-BA05050366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20" y="2316664"/>
              <a:ext cx="851772" cy="851772"/>
            </a:xfrm>
            <a:prstGeom prst="rect">
              <a:avLst/>
            </a:prstGeom>
          </p:spPr>
        </p:pic>
      </p:grpSp>
      <p:grpSp>
        <p:nvGrpSpPr>
          <p:cNvPr id="19" name="Group 18">
            <a:extLst>
              <a:ext uri="{FF2B5EF4-FFF2-40B4-BE49-F238E27FC236}">
                <a16:creationId xmlns:a16="http://schemas.microsoft.com/office/drawing/2014/main" id="{12A25268-E641-6F47-874E-29D46C8BA308}"/>
              </a:ext>
            </a:extLst>
          </p:cNvPr>
          <p:cNvGrpSpPr/>
          <p:nvPr/>
        </p:nvGrpSpPr>
        <p:grpSpPr>
          <a:xfrm>
            <a:off x="408357" y="5731602"/>
            <a:ext cx="11322721" cy="774338"/>
            <a:chOff x="185337" y="5653545"/>
            <a:chExt cx="11322721" cy="774338"/>
          </a:xfrm>
        </p:grpSpPr>
        <p:sp>
          <p:nvSpPr>
            <p:cNvPr id="8" name="Rectangle 7">
              <a:extLst>
                <a:ext uri="{FF2B5EF4-FFF2-40B4-BE49-F238E27FC236}">
                  <a16:creationId xmlns:a16="http://schemas.microsoft.com/office/drawing/2014/main" id="{7FBDF9A0-F3E6-BC40-B3F6-B5072C06FBBC}"/>
                </a:ext>
              </a:extLst>
            </p:cNvPr>
            <p:cNvSpPr/>
            <p:nvPr/>
          </p:nvSpPr>
          <p:spPr>
            <a:xfrm>
              <a:off x="891245" y="5849274"/>
              <a:ext cx="10616813" cy="400110"/>
            </a:xfrm>
            <a:prstGeom prst="rect">
              <a:avLst/>
            </a:prstGeom>
          </p:spPr>
          <p:txBody>
            <a:bodyPr wrap="square">
              <a:spAutoFit/>
            </a:bodyPr>
            <a:lstStyle/>
            <a:p>
              <a:r>
                <a:rPr lang="en-US" sz="2000" b="1" dirty="0">
                  <a:solidFill>
                    <a:srgbClr val="05597B"/>
                  </a:solidFill>
                  <a:latin typeface="Segoe Pro" panose="020B0502040504020203" pitchFamily="34" charset="0"/>
                </a:rPr>
                <a:t>CREDIT FLEXIBILITY TO SUPPORT BUSINESSES</a:t>
              </a:r>
            </a:p>
          </p:txBody>
        </p:sp>
        <p:pic>
          <p:nvPicPr>
            <p:cNvPr id="14" name="Picture 13">
              <a:extLst>
                <a:ext uri="{FF2B5EF4-FFF2-40B4-BE49-F238E27FC236}">
                  <a16:creationId xmlns:a16="http://schemas.microsoft.com/office/drawing/2014/main" id="{15821497-D51A-0B46-9F9D-C7A846859E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337" y="5653545"/>
              <a:ext cx="774338" cy="774338"/>
            </a:xfrm>
            <a:prstGeom prst="rect">
              <a:avLst/>
            </a:prstGeom>
          </p:spPr>
        </p:pic>
      </p:grpSp>
      <p:grpSp>
        <p:nvGrpSpPr>
          <p:cNvPr id="20" name="Group 19">
            <a:extLst>
              <a:ext uri="{FF2B5EF4-FFF2-40B4-BE49-F238E27FC236}">
                <a16:creationId xmlns:a16="http://schemas.microsoft.com/office/drawing/2014/main" id="{17BC6C6A-C5D0-F64F-A8D4-FCB6B987EDA4}"/>
              </a:ext>
            </a:extLst>
          </p:cNvPr>
          <p:cNvGrpSpPr/>
          <p:nvPr/>
        </p:nvGrpSpPr>
        <p:grpSpPr>
          <a:xfrm>
            <a:off x="280204" y="4863784"/>
            <a:ext cx="7871337" cy="1030644"/>
            <a:chOff x="57184" y="4852379"/>
            <a:chExt cx="7871337" cy="1030644"/>
          </a:xfrm>
        </p:grpSpPr>
        <p:sp>
          <p:nvSpPr>
            <p:cNvPr id="7" name="Rectangle 6">
              <a:extLst>
                <a:ext uri="{FF2B5EF4-FFF2-40B4-BE49-F238E27FC236}">
                  <a16:creationId xmlns:a16="http://schemas.microsoft.com/office/drawing/2014/main" id="{0A28158D-F994-2644-A785-16A1181C0F16}"/>
                </a:ext>
              </a:extLst>
            </p:cNvPr>
            <p:cNvSpPr/>
            <p:nvPr/>
          </p:nvSpPr>
          <p:spPr>
            <a:xfrm>
              <a:off x="891245" y="5131189"/>
              <a:ext cx="7037276" cy="400110"/>
            </a:xfrm>
            <a:prstGeom prst="rect">
              <a:avLst/>
            </a:prstGeom>
          </p:spPr>
          <p:txBody>
            <a:bodyPr wrap="square">
              <a:spAutoFit/>
            </a:bodyPr>
            <a:lstStyle/>
            <a:p>
              <a:r>
                <a:rPr lang="en-US" sz="2000" b="1" dirty="0">
                  <a:solidFill>
                    <a:srgbClr val="05597B"/>
                  </a:solidFill>
                  <a:latin typeface="Segoe Pro" panose="020B0502040504020203" pitchFamily="34" charset="0"/>
                </a:rPr>
                <a:t>NJ TECHNICAL ASSISTANCE SUPPORT </a:t>
              </a:r>
            </a:p>
          </p:txBody>
        </p:sp>
        <p:pic>
          <p:nvPicPr>
            <p:cNvPr id="16" name="Picture 15">
              <a:extLst>
                <a:ext uri="{FF2B5EF4-FFF2-40B4-BE49-F238E27FC236}">
                  <a16:creationId xmlns:a16="http://schemas.microsoft.com/office/drawing/2014/main" id="{58506A97-1AF1-B54B-AEC8-0D77665931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84" y="4852379"/>
              <a:ext cx="1030644" cy="1030644"/>
            </a:xfrm>
            <a:prstGeom prst="rect">
              <a:avLst/>
            </a:prstGeom>
          </p:spPr>
        </p:pic>
      </p:grpSp>
      <p:grpSp>
        <p:nvGrpSpPr>
          <p:cNvPr id="21" name="Group 20">
            <a:extLst>
              <a:ext uri="{FF2B5EF4-FFF2-40B4-BE49-F238E27FC236}">
                <a16:creationId xmlns:a16="http://schemas.microsoft.com/office/drawing/2014/main" id="{6EC299DB-21AA-9C45-A20A-902E9E6F24E8}"/>
              </a:ext>
            </a:extLst>
          </p:cNvPr>
          <p:cNvGrpSpPr/>
          <p:nvPr/>
        </p:nvGrpSpPr>
        <p:grpSpPr>
          <a:xfrm>
            <a:off x="408357" y="2894412"/>
            <a:ext cx="11465313" cy="774338"/>
            <a:chOff x="185337" y="3273193"/>
            <a:chExt cx="11465313" cy="774338"/>
          </a:xfrm>
        </p:grpSpPr>
        <p:sp>
          <p:nvSpPr>
            <p:cNvPr id="6" name="Rectangle 5">
              <a:extLst>
                <a:ext uri="{FF2B5EF4-FFF2-40B4-BE49-F238E27FC236}">
                  <a16:creationId xmlns:a16="http://schemas.microsoft.com/office/drawing/2014/main" id="{535C4D40-CBE4-8C49-9B8C-361CA27CED0D}"/>
                </a:ext>
              </a:extLst>
            </p:cNvPr>
            <p:cNvSpPr/>
            <p:nvPr/>
          </p:nvSpPr>
          <p:spPr>
            <a:xfrm>
              <a:off x="891245" y="3424528"/>
              <a:ext cx="10759405" cy="400110"/>
            </a:xfrm>
            <a:prstGeom prst="rect">
              <a:avLst/>
            </a:prstGeom>
          </p:spPr>
          <p:txBody>
            <a:bodyPr wrap="square">
              <a:spAutoFit/>
            </a:bodyPr>
            <a:lstStyle/>
            <a:p>
              <a:r>
                <a:rPr lang="en-US" sz="2000" b="1" dirty="0">
                  <a:solidFill>
                    <a:srgbClr val="05597B"/>
                  </a:solidFill>
                  <a:latin typeface="Segoe Pro" panose="020B0502040504020203" pitchFamily="34" charset="0"/>
                </a:rPr>
                <a:t>PROGRAMS TO MOBILIZE CAPITAL TO MICRO-, SMALL, &amp; MEDIUM-SIZED BUSINESSES</a:t>
              </a:r>
            </a:p>
          </p:txBody>
        </p:sp>
        <p:pic>
          <p:nvPicPr>
            <p:cNvPr id="18" name="Picture 17">
              <a:extLst>
                <a:ext uri="{FF2B5EF4-FFF2-40B4-BE49-F238E27FC236}">
                  <a16:creationId xmlns:a16="http://schemas.microsoft.com/office/drawing/2014/main" id="{22759031-3A29-9E40-A7CB-DC837CD9F7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337" y="3273193"/>
              <a:ext cx="774338" cy="774338"/>
            </a:xfrm>
            <a:prstGeom prst="rect">
              <a:avLst/>
            </a:prstGeom>
          </p:spPr>
        </p:pic>
      </p:grpSp>
      <p:cxnSp>
        <p:nvCxnSpPr>
          <p:cNvPr id="25" name="Straight Connector 24">
            <a:extLst>
              <a:ext uri="{FF2B5EF4-FFF2-40B4-BE49-F238E27FC236}">
                <a16:creationId xmlns:a16="http://schemas.microsoft.com/office/drawing/2014/main" id="{6E5D3AFB-CE9E-094A-8DCF-492BD1B6BD1D}"/>
              </a:ext>
            </a:extLst>
          </p:cNvPr>
          <p:cNvCxnSpPr/>
          <p:nvPr/>
        </p:nvCxnSpPr>
        <p:spPr>
          <a:xfrm>
            <a:off x="408357" y="1913877"/>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E006DA79-F1BF-8B4F-AB1E-D6904C055A8F}"/>
              </a:ext>
            </a:extLst>
          </p:cNvPr>
          <p:cNvCxnSpPr/>
          <p:nvPr/>
        </p:nvCxnSpPr>
        <p:spPr>
          <a:xfrm>
            <a:off x="408357" y="2880312"/>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AC177A73-4E28-1E48-881B-0870697355F2}"/>
              </a:ext>
            </a:extLst>
          </p:cNvPr>
          <p:cNvCxnSpPr/>
          <p:nvPr/>
        </p:nvCxnSpPr>
        <p:spPr>
          <a:xfrm>
            <a:off x="408357" y="4887530"/>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5ED45CD1-46A5-EA47-A4E0-6683300C0279}"/>
              </a:ext>
            </a:extLst>
          </p:cNvPr>
          <p:cNvCxnSpPr/>
          <p:nvPr/>
        </p:nvCxnSpPr>
        <p:spPr>
          <a:xfrm>
            <a:off x="408357" y="5757319"/>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36DB6406-57C9-E040-A58F-7F87BFD3F580}"/>
              </a:ext>
            </a:extLst>
          </p:cNvPr>
          <p:cNvCxnSpPr/>
          <p:nvPr/>
        </p:nvCxnSpPr>
        <p:spPr>
          <a:xfrm>
            <a:off x="408357" y="1040364"/>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BC59BCDD-72C2-084F-A2A3-8DBA97C06E3B}"/>
              </a:ext>
            </a:extLst>
          </p:cNvPr>
          <p:cNvCxnSpPr/>
          <p:nvPr/>
        </p:nvCxnSpPr>
        <p:spPr>
          <a:xfrm>
            <a:off x="408357" y="6549052"/>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sp>
        <p:nvSpPr>
          <p:cNvPr id="24" name="Rectangle 23">
            <a:extLst>
              <a:ext uri="{FF2B5EF4-FFF2-40B4-BE49-F238E27FC236}">
                <a16:creationId xmlns:a16="http://schemas.microsoft.com/office/drawing/2014/main" id="{D364FA08-14EF-2649-ACEC-66F8F894EDCA}"/>
              </a:ext>
            </a:extLst>
          </p:cNvPr>
          <p:cNvSpPr/>
          <p:nvPr/>
        </p:nvSpPr>
        <p:spPr>
          <a:xfrm>
            <a:off x="1182695" y="3487839"/>
            <a:ext cx="9803801" cy="3204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b="1" dirty="0">
                <a:solidFill>
                  <a:schemeClr val="accent4"/>
                </a:solidFill>
                <a:latin typeface="Calibri Light" panose="020F0302020204030204" pitchFamily="34" charset="0"/>
                <a:cs typeface="Calibri Light" panose="020F0302020204030204" pitchFamily="34" charset="0"/>
              </a:rPr>
              <a:t>CDFI First Loss Reserve Fund</a:t>
            </a:r>
            <a:endParaRPr lang="en-US" sz="1800" b="1" dirty="0">
              <a:solidFill>
                <a:schemeClr val="tx1"/>
              </a:solidFill>
              <a:latin typeface="Calibri Light" panose="020F0302020204030204" pitchFamily="34" charset="0"/>
              <a:cs typeface="Calibri Light" panose="020F0302020204030204" pitchFamily="34" charset="0"/>
            </a:endParaRPr>
          </a:p>
        </p:txBody>
      </p:sp>
      <p:sp>
        <p:nvSpPr>
          <p:cNvPr id="31" name="Rectangle 30">
            <a:extLst>
              <a:ext uri="{FF2B5EF4-FFF2-40B4-BE49-F238E27FC236}">
                <a16:creationId xmlns:a16="http://schemas.microsoft.com/office/drawing/2014/main" id="{633EEC12-285B-CC44-95D1-9383C5DE0F1F}"/>
              </a:ext>
            </a:extLst>
          </p:cNvPr>
          <p:cNvSpPr/>
          <p:nvPr/>
        </p:nvSpPr>
        <p:spPr>
          <a:xfrm>
            <a:off x="1182695" y="3918959"/>
            <a:ext cx="8932129" cy="3414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b="1" dirty="0">
                <a:solidFill>
                  <a:schemeClr val="accent4"/>
                </a:solidFill>
                <a:latin typeface="Calibri Light" panose="020F0302020204030204" pitchFamily="34" charset="0"/>
                <a:cs typeface="Calibri Light" panose="020F0302020204030204" pitchFamily="34" charset="0"/>
              </a:rPr>
              <a:t>Emergency Assistance Guarantee </a:t>
            </a:r>
            <a:endParaRPr lang="en-US" sz="1400" b="1" dirty="0">
              <a:solidFill>
                <a:schemeClr val="tx1"/>
              </a:solidFill>
              <a:latin typeface="Calibri Light" panose="020F0302020204030204" pitchFamily="34" charset="0"/>
              <a:cs typeface="Calibri Light" panose="020F0302020204030204" pitchFamily="34" charset="0"/>
            </a:endParaRPr>
          </a:p>
          <a:p>
            <a:endParaRPr lang="en-US" sz="1800" b="1" dirty="0">
              <a:solidFill>
                <a:schemeClr val="tx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03972A14-6F84-0546-A91C-984A65F998F6}"/>
              </a:ext>
            </a:extLst>
          </p:cNvPr>
          <p:cNvSpPr/>
          <p:nvPr/>
        </p:nvSpPr>
        <p:spPr>
          <a:xfrm>
            <a:off x="1182695" y="4359954"/>
            <a:ext cx="10197971" cy="4306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b="1" dirty="0">
                <a:solidFill>
                  <a:schemeClr val="accent4"/>
                </a:solidFill>
                <a:latin typeface="Calibri Light" panose="020F0302020204030204" pitchFamily="34" charset="0"/>
                <a:cs typeface="Calibri Light" panose="020F0302020204030204" pitchFamily="34" charset="0"/>
              </a:rPr>
              <a:t>Entrepreneur Support Program</a:t>
            </a:r>
            <a:endParaRPr lang="en-US" sz="1400" b="1" dirty="0">
              <a:solidFill>
                <a:schemeClr val="tx1"/>
              </a:solidFill>
              <a:latin typeface="Calibri Light" panose="020F0302020204030204" pitchFamily="34" charset="0"/>
              <a:cs typeface="Calibri Light" panose="020F0302020204030204" pitchFamily="34" charset="0"/>
            </a:endParaRPr>
          </a:p>
          <a:p>
            <a:endParaRPr lang="en-US" sz="1400" b="1" dirty="0">
              <a:solidFill>
                <a:schemeClr val="tx1"/>
              </a:solidFill>
              <a:latin typeface="Calibri Light" panose="020F0302020204030204" pitchFamily="34" charset="0"/>
              <a:cs typeface="Calibri Light" panose="020F0302020204030204" pitchFamily="34" charset="0"/>
            </a:endParaRPr>
          </a:p>
          <a:p>
            <a:endParaRPr lang="en-US" sz="1800" b="1"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78454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26701B-CD2C-4570-9B49-6FB30E54CBF1}"/>
              </a:ext>
            </a:extLst>
          </p:cNvPr>
          <p:cNvPicPr>
            <a:picLocks noChangeAspect="1"/>
          </p:cNvPicPr>
          <p:nvPr/>
        </p:nvPicPr>
        <p:blipFill>
          <a:blip r:embed="rId2"/>
          <a:stretch>
            <a:fillRect/>
          </a:stretch>
        </p:blipFill>
        <p:spPr>
          <a:xfrm>
            <a:off x="4011781" y="288160"/>
            <a:ext cx="3925548" cy="1619805"/>
          </a:xfrm>
          <a:prstGeom prst="rect">
            <a:avLst/>
          </a:prstGeom>
        </p:spPr>
      </p:pic>
      <p:graphicFrame>
        <p:nvGraphicFramePr>
          <p:cNvPr id="4" name="Diagram 3">
            <a:extLst>
              <a:ext uri="{FF2B5EF4-FFF2-40B4-BE49-F238E27FC236}">
                <a16:creationId xmlns:a16="http://schemas.microsoft.com/office/drawing/2014/main" id="{C70E3AD3-28D0-8140-95D5-22C857A2A83A}"/>
              </a:ext>
            </a:extLst>
          </p:cNvPr>
          <p:cNvGraphicFramePr/>
          <p:nvPr>
            <p:extLst>
              <p:ext uri="{D42A27DB-BD31-4B8C-83A1-F6EECF244321}">
                <p14:modId xmlns:p14="http://schemas.microsoft.com/office/powerpoint/2010/main" val="2441995036"/>
              </p:ext>
            </p:extLst>
          </p:nvPr>
        </p:nvGraphicFramePr>
        <p:xfrm>
          <a:off x="561704" y="2126716"/>
          <a:ext cx="10715895" cy="1039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F7209284-672F-4186-AD21-626A66E0EF77}"/>
              </a:ext>
            </a:extLst>
          </p:cNvPr>
          <p:cNvSpPr/>
          <p:nvPr/>
        </p:nvSpPr>
        <p:spPr>
          <a:xfrm>
            <a:off x="588781" y="3188266"/>
            <a:ext cx="2767939" cy="589072"/>
          </a:xfrm>
          <a:prstGeom prst="rect">
            <a:avLst/>
          </a:prstGeom>
        </p:spPr>
        <p:txBody>
          <a:bodyPr wrap="square">
            <a:spAutoFit/>
          </a:bodyPr>
          <a:lstStyle/>
          <a:p>
            <a:pPr>
              <a:lnSpc>
                <a:spcPct val="150000"/>
              </a:lnSpc>
            </a:pPr>
            <a:r>
              <a:rPr lang="en-US" sz="2400" b="1" dirty="0">
                <a:solidFill>
                  <a:schemeClr val="accent2"/>
                </a:solidFill>
                <a:latin typeface="Calibri" panose="020F0502020204030204" pitchFamily="34" charset="0"/>
                <a:cs typeface="Calibri" panose="020F0502020204030204" pitchFamily="34" charset="0"/>
              </a:rPr>
              <a:t>SUBCOMMITTEES</a:t>
            </a:r>
          </a:p>
        </p:txBody>
      </p:sp>
      <p:sp>
        <p:nvSpPr>
          <p:cNvPr id="7" name="TextBox 6">
            <a:extLst>
              <a:ext uri="{FF2B5EF4-FFF2-40B4-BE49-F238E27FC236}">
                <a16:creationId xmlns:a16="http://schemas.microsoft.com/office/drawing/2014/main" id="{29EEF626-E380-432B-A79D-185E4E7424C4}"/>
              </a:ext>
            </a:extLst>
          </p:cNvPr>
          <p:cNvSpPr txBox="1"/>
          <p:nvPr/>
        </p:nvSpPr>
        <p:spPr>
          <a:xfrm>
            <a:off x="463734" y="4841484"/>
            <a:ext cx="11021643" cy="1891287"/>
          </a:xfrm>
          <a:prstGeom prst="rect">
            <a:avLst/>
          </a:prstGeom>
          <a:noFill/>
        </p:spPr>
        <p:txBody>
          <a:bodyPr wrap="square" numCol="3" spcCol="91440" rtlCol="0">
            <a:spAutoFit/>
          </a:bodyPr>
          <a:lstStyle/>
          <a:p>
            <a:pPr marL="285750" indent="-285750" defTabSz="896112" fontAlgn="auto">
              <a:lnSpc>
                <a:spcPct val="150000"/>
              </a:lnSpc>
              <a:spcBef>
                <a:spcPts val="0"/>
              </a:spcBef>
              <a:spcAft>
                <a:spcPts val="0"/>
              </a:spcAft>
              <a:buClr>
                <a:srgbClr val="84BD00"/>
              </a:buClr>
              <a:buFont typeface=".Lucida Grande UI Regular"/>
              <a:buChar char="►"/>
              <a:defRPr/>
            </a:pPr>
            <a:r>
              <a:rPr lang="en-US" sz="2000" dirty="0">
                <a:solidFill>
                  <a:srgbClr val="000000"/>
                </a:solidFill>
                <a:latin typeface="Calibri" panose="020F0502020204030204" pitchFamily="34" charset="0"/>
                <a:cs typeface="Calibri" panose="020F0502020204030204" pitchFamily="34" charset="0"/>
              </a:rPr>
              <a:t>Transportation &amp; Infrastructure</a:t>
            </a:r>
          </a:p>
          <a:p>
            <a:pPr marL="285750" indent="-285750" defTabSz="896112" fontAlgn="auto">
              <a:lnSpc>
                <a:spcPct val="150000"/>
              </a:lnSpc>
              <a:spcBef>
                <a:spcPts val="0"/>
              </a:spcBef>
              <a:spcAft>
                <a:spcPts val="0"/>
              </a:spcAft>
              <a:buClr>
                <a:srgbClr val="84BD00"/>
              </a:buClr>
              <a:buFont typeface=".Lucida Grande UI Regular"/>
              <a:buChar char="►"/>
              <a:defRPr/>
            </a:pPr>
            <a:r>
              <a:rPr lang="en-US" sz="2000" dirty="0">
                <a:solidFill>
                  <a:srgbClr val="000000"/>
                </a:solidFill>
                <a:latin typeface="Calibri" panose="020F0502020204030204" pitchFamily="34" charset="0"/>
                <a:cs typeface="Calibri" panose="020F0502020204030204" pitchFamily="34" charset="0"/>
              </a:rPr>
              <a:t>Manufacturing &amp; Supply Chain</a:t>
            </a:r>
          </a:p>
          <a:p>
            <a:pPr marL="285750" indent="-285750" defTabSz="896112" fontAlgn="auto">
              <a:lnSpc>
                <a:spcPct val="150000"/>
              </a:lnSpc>
              <a:spcBef>
                <a:spcPts val="0"/>
              </a:spcBef>
              <a:spcAft>
                <a:spcPts val="0"/>
              </a:spcAft>
              <a:buClr>
                <a:srgbClr val="84BD00"/>
              </a:buClr>
              <a:buFont typeface=".Lucida Grande UI Regular"/>
              <a:buChar char="►"/>
              <a:defRPr/>
            </a:pPr>
            <a:r>
              <a:rPr lang="en-US" sz="2000" dirty="0">
                <a:solidFill>
                  <a:srgbClr val="000000"/>
                </a:solidFill>
                <a:latin typeface="Calibri" panose="020F0502020204030204" pitchFamily="34" charset="0"/>
                <a:cs typeface="Calibri" panose="020F0502020204030204" pitchFamily="34" charset="0"/>
              </a:rPr>
              <a:t>Main Street</a:t>
            </a:r>
          </a:p>
          <a:p>
            <a:pPr marL="285750" indent="-285750" defTabSz="896112" fontAlgn="auto">
              <a:lnSpc>
                <a:spcPct val="150000"/>
              </a:lnSpc>
              <a:spcBef>
                <a:spcPts val="0"/>
              </a:spcBef>
              <a:spcAft>
                <a:spcPts val="0"/>
              </a:spcAft>
              <a:buClr>
                <a:srgbClr val="84BD00"/>
              </a:buClr>
              <a:buFont typeface=".Lucida Grande UI Regular"/>
              <a:buChar char="►"/>
              <a:defRPr/>
            </a:pPr>
            <a:endParaRPr lang="en-US" sz="2000" dirty="0">
              <a:solidFill>
                <a:srgbClr val="000000"/>
              </a:solidFill>
              <a:latin typeface="Calibri" panose="020F0502020204030204" pitchFamily="34" charset="0"/>
              <a:cs typeface="Calibri" panose="020F0502020204030204" pitchFamily="34" charset="0"/>
            </a:endParaRPr>
          </a:p>
          <a:p>
            <a:pPr marL="285750" indent="-285750" defTabSz="896112" fontAlgn="auto">
              <a:lnSpc>
                <a:spcPct val="150000"/>
              </a:lnSpc>
              <a:spcBef>
                <a:spcPts val="0"/>
              </a:spcBef>
              <a:spcAft>
                <a:spcPts val="0"/>
              </a:spcAft>
              <a:buClr>
                <a:srgbClr val="84BD00"/>
              </a:buClr>
              <a:buFont typeface=".Lucida Grande UI Regular"/>
              <a:buChar char="►"/>
              <a:defRPr/>
            </a:pPr>
            <a:r>
              <a:rPr lang="en-US" sz="2000" dirty="0">
                <a:solidFill>
                  <a:srgbClr val="000000"/>
                </a:solidFill>
                <a:latin typeface="Calibri" panose="020F0502020204030204" pitchFamily="34" charset="0"/>
                <a:cs typeface="Calibri" panose="020F0502020204030204" pitchFamily="34" charset="0"/>
              </a:rPr>
              <a:t>Government</a:t>
            </a:r>
          </a:p>
          <a:p>
            <a:pPr marL="285750" indent="-285750" defTabSz="896112" fontAlgn="auto">
              <a:lnSpc>
                <a:spcPct val="150000"/>
              </a:lnSpc>
              <a:spcBef>
                <a:spcPts val="0"/>
              </a:spcBef>
              <a:spcAft>
                <a:spcPts val="0"/>
              </a:spcAft>
              <a:buClr>
                <a:srgbClr val="84BD00"/>
              </a:buClr>
              <a:buFont typeface=".Lucida Grande UI Regular"/>
              <a:buChar char="►"/>
              <a:defRPr/>
            </a:pPr>
            <a:r>
              <a:rPr lang="en-US" sz="2000" dirty="0">
                <a:solidFill>
                  <a:srgbClr val="000000"/>
                </a:solidFill>
                <a:latin typeface="Calibri" panose="020F0502020204030204" pitchFamily="34" charset="0"/>
                <a:cs typeface="Calibri" panose="020F0502020204030204" pitchFamily="34" charset="0"/>
              </a:rPr>
              <a:t>Professional Services</a:t>
            </a:r>
          </a:p>
          <a:p>
            <a:pPr marL="285750" indent="-285750" defTabSz="896112" fontAlgn="auto">
              <a:lnSpc>
                <a:spcPct val="150000"/>
              </a:lnSpc>
              <a:spcBef>
                <a:spcPts val="0"/>
              </a:spcBef>
              <a:spcAft>
                <a:spcPts val="0"/>
              </a:spcAft>
              <a:buClr>
                <a:srgbClr val="84BD00"/>
              </a:buClr>
              <a:buFont typeface=".Lucida Grande UI Regular"/>
              <a:buChar char="►"/>
              <a:defRPr/>
            </a:pPr>
            <a:r>
              <a:rPr lang="en-US" sz="2000" dirty="0">
                <a:solidFill>
                  <a:srgbClr val="000000"/>
                </a:solidFill>
                <a:latin typeface="Calibri" panose="020F0502020204030204" pitchFamily="34" charset="0"/>
                <a:cs typeface="Calibri" panose="020F0502020204030204" pitchFamily="34" charset="0"/>
              </a:rPr>
              <a:t>Social Services and Faith</a:t>
            </a:r>
          </a:p>
          <a:p>
            <a:pPr marL="285750" indent="-285750" defTabSz="896112" fontAlgn="auto">
              <a:lnSpc>
                <a:spcPct val="150000"/>
              </a:lnSpc>
              <a:spcBef>
                <a:spcPts val="0"/>
              </a:spcBef>
              <a:spcAft>
                <a:spcPts val="0"/>
              </a:spcAft>
              <a:buClr>
                <a:srgbClr val="84BD00"/>
              </a:buClr>
              <a:buFont typeface=".Lucida Grande UI Regular"/>
              <a:buChar char="►"/>
              <a:defRPr/>
            </a:pPr>
            <a:endParaRPr lang="en-US" sz="2000" dirty="0">
              <a:solidFill>
                <a:srgbClr val="000000"/>
              </a:solidFill>
              <a:latin typeface="Calibri" panose="020F0502020204030204" pitchFamily="34" charset="0"/>
              <a:cs typeface="Calibri" panose="020F0502020204030204" pitchFamily="34" charset="0"/>
            </a:endParaRPr>
          </a:p>
          <a:p>
            <a:pPr marL="285750" indent="-285750" defTabSz="896112" fontAlgn="auto">
              <a:lnSpc>
                <a:spcPct val="150000"/>
              </a:lnSpc>
              <a:spcBef>
                <a:spcPts val="0"/>
              </a:spcBef>
              <a:spcAft>
                <a:spcPts val="0"/>
              </a:spcAft>
              <a:buClr>
                <a:srgbClr val="84BD00"/>
              </a:buClr>
              <a:buFont typeface=".Lucida Grande UI Regular"/>
              <a:buChar char="►"/>
              <a:defRPr/>
            </a:pPr>
            <a:r>
              <a:rPr lang="en-US" sz="2000" dirty="0">
                <a:solidFill>
                  <a:srgbClr val="000000"/>
                </a:solidFill>
                <a:latin typeface="Calibri" panose="020F0502020204030204" pitchFamily="34" charset="0"/>
                <a:cs typeface="Calibri" panose="020F0502020204030204" pitchFamily="34" charset="0"/>
              </a:rPr>
              <a:t>Tourism &amp; Entertainment</a:t>
            </a:r>
          </a:p>
          <a:p>
            <a:pPr marL="285750" indent="-285750" defTabSz="896112" fontAlgn="auto">
              <a:lnSpc>
                <a:spcPct val="150000"/>
              </a:lnSpc>
              <a:spcBef>
                <a:spcPts val="0"/>
              </a:spcBef>
              <a:spcAft>
                <a:spcPts val="0"/>
              </a:spcAft>
              <a:buClr>
                <a:srgbClr val="84BD00"/>
              </a:buClr>
              <a:buFont typeface=".Lucida Grande UI Regular"/>
              <a:buChar char="►"/>
              <a:defRPr/>
            </a:pPr>
            <a:r>
              <a:rPr lang="en-US" sz="2000" dirty="0">
                <a:solidFill>
                  <a:srgbClr val="000000"/>
                </a:solidFill>
                <a:latin typeface="Calibri" panose="020F0502020204030204" pitchFamily="34" charset="0"/>
                <a:cs typeface="Calibri" panose="020F0502020204030204" pitchFamily="34" charset="0"/>
              </a:rPr>
              <a:t>Facilities and Construction</a:t>
            </a:r>
          </a:p>
          <a:p>
            <a:pPr marL="285750" indent="-285750" defTabSz="896112" fontAlgn="auto">
              <a:lnSpc>
                <a:spcPct val="150000"/>
              </a:lnSpc>
              <a:spcBef>
                <a:spcPts val="0"/>
              </a:spcBef>
              <a:spcAft>
                <a:spcPts val="0"/>
              </a:spcAft>
              <a:buClr>
                <a:srgbClr val="84BD00"/>
              </a:buClr>
              <a:buFont typeface=".Lucida Grande UI Regular"/>
              <a:buChar char="►"/>
              <a:defRPr/>
            </a:pPr>
            <a:r>
              <a:rPr lang="en-US" sz="2000" dirty="0">
                <a:solidFill>
                  <a:srgbClr val="000000"/>
                </a:solidFill>
                <a:latin typeface="Calibri" panose="020F0502020204030204" pitchFamily="34" charset="0"/>
                <a:cs typeface="Calibri" panose="020F0502020204030204" pitchFamily="34" charset="0"/>
              </a:rPr>
              <a:t>Health Care</a:t>
            </a:r>
          </a:p>
          <a:p>
            <a:pPr marL="285750" indent="-285750" defTabSz="896112" fontAlgn="auto">
              <a:lnSpc>
                <a:spcPct val="150000"/>
              </a:lnSpc>
              <a:spcBef>
                <a:spcPts val="0"/>
              </a:spcBef>
              <a:spcAft>
                <a:spcPts val="0"/>
              </a:spcAft>
              <a:buClr>
                <a:srgbClr val="84BD00"/>
              </a:buClr>
              <a:buFont typeface=".Lucida Grande UI Regular"/>
              <a:buChar char="►"/>
              <a:defRPr/>
            </a:pPr>
            <a:endParaRPr lang="en-US" sz="2000" dirty="0">
              <a:solidFill>
                <a:srgbClr val="000000"/>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EC1FC185-0258-DA48-93B3-52B5A3172C0D}"/>
              </a:ext>
            </a:extLst>
          </p:cNvPr>
          <p:cNvCxnSpPr/>
          <p:nvPr/>
        </p:nvCxnSpPr>
        <p:spPr>
          <a:xfrm>
            <a:off x="380066" y="3824640"/>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graphicFrame>
        <p:nvGraphicFramePr>
          <p:cNvPr id="13" name="Diagram 12">
            <a:extLst>
              <a:ext uri="{FF2B5EF4-FFF2-40B4-BE49-F238E27FC236}">
                <a16:creationId xmlns:a16="http://schemas.microsoft.com/office/drawing/2014/main" id="{21F7EF36-3D2F-124D-8F91-0AE60055B4C8}"/>
              </a:ext>
            </a:extLst>
          </p:cNvPr>
          <p:cNvGraphicFramePr/>
          <p:nvPr>
            <p:extLst>
              <p:ext uri="{D42A27DB-BD31-4B8C-83A1-F6EECF244321}">
                <p14:modId xmlns:p14="http://schemas.microsoft.com/office/powerpoint/2010/main" val="2464469424"/>
              </p:ext>
            </p:extLst>
          </p:nvPr>
        </p:nvGraphicFramePr>
        <p:xfrm>
          <a:off x="561704" y="3975405"/>
          <a:ext cx="10715895" cy="8034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12586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0E8C7-1F11-E84F-992E-79AFD468AF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4126" y="3989439"/>
            <a:ext cx="2743200" cy="1827884"/>
          </a:xfrm>
          <a:prstGeom prst="rect">
            <a:avLst/>
          </a:prstGeom>
          <a:ln>
            <a:no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06F4DDDD-86BC-CE45-8552-41A6548F82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9500" y="3988829"/>
            <a:ext cx="2743200" cy="1949837"/>
          </a:xfrm>
          <a:prstGeom prst="rect">
            <a:avLst/>
          </a:prstGeom>
          <a:ln>
            <a:no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002FD8AC-B778-E04E-92E7-FC6E3C831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39" y="4001797"/>
            <a:ext cx="2743200" cy="1855694"/>
          </a:xfrm>
          <a:prstGeom prst="rect">
            <a:avLst/>
          </a:prstGeom>
          <a:ln>
            <a:noFill/>
          </a:ln>
          <a:effectLst>
            <a:outerShdw blurRad="50800" dist="38100" dir="2700000" algn="tl" rotWithShape="0">
              <a:prstClr val="black">
                <a:alpha val="40000"/>
              </a:prstClr>
            </a:outerShdw>
          </a:effectLst>
        </p:spPr>
      </p:pic>
      <p:sp>
        <p:nvSpPr>
          <p:cNvPr id="29" name="Rectangle 28">
            <a:extLst>
              <a:ext uri="{FF2B5EF4-FFF2-40B4-BE49-F238E27FC236}">
                <a16:creationId xmlns:a16="http://schemas.microsoft.com/office/drawing/2014/main" id="{ADEB0516-475F-1943-A1E1-15931CED056B}"/>
              </a:ext>
            </a:extLst>
          </p:cNvPr>
          <p:cNvSpPr/>
          <p:nvPr/>
        </p:nvSpPr>
        <p:spPr>
          <a:xfrm>
            <a:off x="-12525" y="5817323"/>
            <a:ext cx="11968084" cy="616159"/>
          </a:xfrm>
          <a:prstGeom prst="rect">
            <a:avLst/>
          </a:prstGeom>
          <a:solidFill>
            <a:schemeClr val="accent2"/>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4" name="Rectangle 13">
            <a:extLst>
              <a:ext uri="{FF2B5EF4-FFF2-40B4-BE49-F238E27FC236}">
                <a16:creationId xmlns:a16="http://schemas.microsoft.com/office/drawing/2014/main" id="{D8A2E082-CE38-554C-9493-DAA4F40A843D}"/>
              </a:ext>
            </a:extLst>
          </p:cNvPr>
          <p:cNvSpPr/>
          <p:nvPr/>
        </p:nvSpPr>
        <p:spPr>
          <a:xfrm>
            <a:off x="3248196" y="1004291"/>
            <a:ext cx="2539357" cy="1938992"/>
          </a:xfrm>
          <a:prstGeom prst="rect">
            <a:avLst/>
          </a:prstGeom>
        </p:spPr>
        <p:txBody>
          <a:bodyPr wrap="square">
            <a:spAutoFit/>
          </a:bodyPr>
          <a:lstStyle/>
          <a:p>
            <a:r>
              <a:rPr lang="en-US" sz="2400" b="1" dirty="0">
                <a:solidFill>
                  <a:schemeClr val="accent4"/>
                </a:solidFill>
                <a:latin typeface="Calibri" panose="020F0502020204030204" pitchFamily="34" charset="0"/>
                <a:cs typeface="Calibri" panose="020F0502020204030204" pitchFamily="34" charset="0"/>
              </a:rPr>
              <a:t>EMERGENCY ASSISTANCE ELIGIBILITY WIZARD          		</a:t>
            </a:r>
          </a:p>
        </p:txBody>
      </p:sp>
      <p:sp>
        <p:nvSpPr>
          <p:cNvPr id="3" name="Rectangle 2">
            <a:extLst>
              <a:ext uri="{FF2B5EF4-FFF2-40B4-BE49-F238E27FC236}">
                <a16:creationId xmlns:a16="http://schemas.microsoft.com/office/drawing/2014/main" id="{0AB17E05-87E3-B847-BADD-735874BEDB29}"/>
              </a:ext>
            </a:extLst>
          </p:cNvPr>
          <p:cNvSpPr/>
          <p:nvPr/>
        </p:nvSpPr>
        <p:spPr>
          <a:xfrm>
            <a:off x="3248196" y="2526588"/>
            <a:ext cx="2539357" cy="1569660"/>
          </a:xfrm>
          <a:prstGeom prst="rect">
            <a:avLst/>
          </a:prstGeom>
        </p:spPr>
        <p:txBody>
          <a:bodyPr wrap="square">
            <a:spAutoFit/>
          </a:bodyPr>
          <a:lstStyle/>
          <a:p>
            <a:pPr lvl="0"/>
            <a:r>
              <a:rPr lang="en-US" dirty="0">
                <a:solidFill>
                  <a:schemeClr val="accent4"/>
                </a:solidFill>
                <a:latin typeface="Calibri" panose="020F0502020204030204" pitchFamily="34" charset="0"/>
                <a:cs typeface="Calibri" panose="020F0502020204030204" pitchFamily="34" charset="0"/>
              </a:rPr>
              <a:t>See what support programs are available to you to help stabilize your operations and get back on a pathway to growth.</a:t>
            </a:r>
          </a:p>
          <a:p>
            <a:endParaRPr lang="en-US" dirty="0">
              <a:latin typeface="Calibri" panose="020F0502020204030204" pitchFamily="34" charset="0"/>
              <a:cs typeface="Calibri" panose="020F0502020204030204" pitchFamily="34" charset="0"/>
            </a:endParaRPr>
          </a:p>
        </p:txBody>
      </p:sp>
      <p:pic>
        <p:nvPicPr>
          <p:cNvPr id="6" name="Graphic 5" descr="Bullseye">
            <a:extLst>
              <a:ext uri="{FF2B5EF4-FFF2-40B4-BE49-F238E27FC236}">
                <a16:creationId xmlns:a16="http://schemas.microsoft.com/office/drawing/2014/main" id="{35130C64-A891-2B45-846A-8D50EA38C5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144" y="106597"/>
            <a:ext cx="774338" cy="774338"/>
          </a:xfrm>
          <a:prstGeom prst="rect">
            <a:avLst/>
          </a:prstGeom>
        </p:spPr>
      </p:pic>
      <p:sp>
        <p:nvSpPr>
          <p:cNvPr id="12" name="Rectangle 11">
            <a:extLst>
              <a:ext uri="{FF2B5EF4-FFF2-40B4-BE49-F238E27FC236}">
                <a16:creationId xmlns:a16="http://schemas.microsoft.com/office/drawing/2014/main" id="{0B55453C-D742-ED47-88CA-35FBA468F6C9}"/>
              </a:ext>
            </a:extLst>
          </p:cNvPr>
          <p:cNvSpPr/>
          <p:nvPr/>
        </p:nvSpPr>
        <p:spPr>
          <a:xfrm>
            <a:off x="3469257" y="5927610"/>
            <a:ext cx="2193036" cy="369332"/>
          </a:xfrm>
          <a:prstGeom prst="rect">
            <a:avLst/>
          </a:prstGeom>
        </p:spPr>
        <p:txBody>
          <a:bodyPr wrap="none">
            <a:spAutoFit/>
          </a:bodyPr>
          <a:lstStyle/>
          <a:p>
            <a:r>
              <a:rPr lang="en-US" sz="1800" b="1" u="sng" dirty="0">
                <a:solidFill>
                  <a:schemeClr val="bg1"/>
                </a:solidFill>
                <a:latin typeface="Calibri" panose="020F0502020204030204" pitchFamily="34" charset="0"/>
                <a:hlinkClick r:id="rId7">
                  <a:extLst>
                    <a:ext uri="{A12FA001-AC4F-418D-AE19-62706E023703}">
                      <ahyp:hlinkClr xmlns:ahyp="http://schemas.microsoft.com/office/drawing/2018/hyperlinkcolor" val="tx"/>
                    </a:ext>
                  </a:extLst>
                </a:hlinkClick>
              </a:rPr>
              <a:t>CV.BUSINESS.NJ.GOV</a:t>
            </a:r>
            <a:endParaRPr lang="en-US" sz="1800" dirty="0">
              <a:solidFill>
                <a:schemeClr val="bg1"/>
              </a:solidFill>
            </a:endParaRPr>
          </a:p>
        </p:txBody>
      </p:sp>
      <p:sp>
        <p:nvSpPr>
          <p:cNvPr id="13" name="Rectangle 12">
            <a:extLst>
              <a:ext uri="{FF2B5EF4-FFF2-40B4-BE49-F238E27FC236}">
                <a16:creationId xmlns:a16="http://schemas.microsoft.com/office/drawing/2014/main" id="{26A036CD-7CED-3244-9896-C6FF025B6787}"/>
              </a:ext>
            </a:extLst>
          </p:cNvPr>
          <p:cNvSpPr/>
          <p:nvPr/>
        </p:nvSpPr>
        <p:spPr>
          <a:xfrm>
            <a:off x="487279" y="5927610"/>
            <a:ext cx="2193036" cy="369332"/>
          </a:xfrm>
          <a:prstGeom prst="rect">
            <a:avLst/>
          </a:prstGeom>
        </p:spPr>
        <p:txBody>
          <a:bodyPr wrap="none">
            <a:spAutoFit/>
          </a:bodyPr>
          <a:lstStyle/>
          <a:p>
            <a:r>
              <a:rPr lang="en-US" sz="1800" b="1" u="sng" dirty="0">
                <a:solidFill>
                  <a:schemeClr val="bg1"/>
                </a:solidFill>
                <a:latin typeface="Calibri" panose="020F0502020204030204" pitchFamily="34" charset="0"/>
                <a:hlinkClick r:id="rId7">
                  <a:extLst>
                    <a:ext uri="{A12FA001-AC4F-418D-AE19-62706E023703}">
                      <ahyp:hlinkClr xmlns:ahyp="http://schemas.microsoft.com/office/drawing/2018/hyperlinkcolor" val="tx"/>
                    </a:ext>
                  </a:extLst>
                </a:hlinkClick>
              </a:rPr>
              <a:t>CV.BUSINESS.NJ.GOV</a:t>
            </a:r>
            <a:endParaRPr lang="en-US" sz="1800" dirty="0">
              <a:solidFill>
                <a:schemeClr val="bg1"/>
              </a:solidFill>
            </a:endParaRPr>
          </a:p>
        </p:txBody>
      </p:sp>
      <p:sp>
        <p:nvSpPr>
          <p:cNvPr id="15" name="Rectangle 14">
            <a:extLst>
              <a:ext uri="{FF2B5EF4-FFF2-40B4-BE49-F238E27FC236}">
                <a16:creationId xmlns:a16="http://schemas.microsoft.com/office/drawing/2014/main" id="{6EE872BE-3C0A-804D-AB38-75A824740D84}"/>
              </a:ext>
            </a:extLst>
          </p:cNvPr>
          <p:cNvSpPr/>
          <p:nvPr/>
        </p:nvSpPr>
        <p:spPr>
          <a:xfrm>
            <a:off x="9416410" y="5927610"/>
            <a:ext cx="2342308" cy="369332"/>
          </a:xfrm>
          <a:prstGeom prst="rect">
            <a:avLst/>
          </a:prstGeom>
        </p:spPr>
        <p:txBody>
          <a:bodyPr wrap="none">
            <a:spAutoFit/>
          </a:bodyPr>
          <a:lstStyle/>
          <a:p>
            <a:pPr>
              <a:spcBef>
                <a:spcPts val="0"/>
              </a:spcBef>
              <a:spcAft>
                <a:spcPts val="0"/>
              </a:spcAft>
            </a:pPr>
            <a:r>
              <a:rPr lang="en-US" sz="1800" b="1" u="sng" dirty="0">
                <a:solidFill>
                  <a:schemeClr val="bg1"/>
                </a:solidFill>
                <a:latin typeface="Calibri" panose="020F0502020204030204" pitchFamily="34" charset="0"/>
                <a:hlinkClick r:id="rId8">
                  <a:extLst>
                    <a:ext uri="{A12FA001-AC4F-418D-AE19-62706E023703}">
                      <ahyp:hlinkClr xmlns:ahyp="http://schemas.microsoft.com/office/drawing/2018/hyperlinkcolor" val="tx"/>
                    </a:ext>
                  </a:extLst>
                </a:hlinkClick>
              </a:rPr>
              <a:t>JOBS.COVID19.NJ.GOV</a:t>
            </a:r>
            <a:endParaRPr lang="en-US" sz="1800" dirty="0">
              <a:solidFill>
                <a:schemeClr val="bg1"/>
              </a:solidFill>
              <a:latin typeface="Calibri" panose="020F0502020204030204" pitchFamily="34" charset="0"/>
            </a:endParaRPr>
          </a:p>
        </p:txBody>
      </p:sp>
      <p:sp>
        <p:nvSpPr>
          <p:cNvPr id="19" name="Rectangle 18">
            <a:extLst>
              <a:ext uri="{FF2B5EF4-FFF2-40B4-BE49-F238E27FC236}">
                <a16:creationId xmlns:a16="http://schemas.microsoft.com/office/drawing/2014/main" id="{E23029D3-2EF0-BF4F-9A9D-C35663965FED}"/>
              </a:ext>
            </a:extLst>
          </p:cNvPr>
          <p:cNvSpPr/>
          <p:nvPr/>
        </p:nvSpPr>
        <p:spPr>
          <a:xfrm>
            <a:off x="9223383" y="1004291"/>
            <a:ext cx="2318514" cy="1569660"/>
          </a:xfrm>
          <a:prstGeom prst="rect">
            <a:avLst/>
          </a:prstGeom>
        </p:spPr>
        <p:txBody>
          <a:bodyPr wrap="square">
            <a:spAutoFit/>
          </a:bodyPr>
          <a:lstStyle/>
          <a:p>
            <a:r>
              <a:rPr lang="en-US" sz="2400" b="1" dirty="0">
                <a:solidFill>
                  <a:schemeClr val="accent4"/>
                </a:solidFill>
                <a:latin typeface="Calibri" panose="020F0502020204030204" pitchFamily="34" charset="0"/>
                <a:cs typeface="Calibri" panose="020F0502020204030204" pitchFamily="34" charset="0"/>
              </a:rPr>
              <a:t>NEW JERSEY COVID-19</a:t>
            </a:r>
          </a:p>
          <a:p>
            <a:r>
              <a:rPr lang="en-US" sz="2400" b="1" dirty="0">
                <a:solidFill>
                  <a:schemeClr val="accent4"/>
                </a:solidFill>
                <a:latin typeface="Calibri" panose="020F0502020204030204" pitchFamily="34" charset="0"/>
                <a:cs typeface="Calibri" panose="020F0502020204030204" pitchFamily="34" charset="0"/>
              </a:rPr>
              <a:t>JOBS AND HIRING PORTAL</a:t>
            </a:r>
          </a:p>
        </p:txBody>
      </p:sp>
      <p:sp>
        <p:nvSpPr>
          <p:cNvPr id="20" name="Rectangle 19">
            <a:extLst>
              <a:ext uri="{FF2B5EF4-FFF2-40B4-BE49-F238E27FC236}">
                <a16:creationId xmlns:a16="http://schemas.microsoft.com/office/drawing/2014/main" id="{3480C891-118D-7644-A4C3-E7B0F6804FC6}"/>
              </a:ext>
            </a:extLst>
          </p:cNvPr>
          <p:cNvSpPr/>
          <p:nvPr/>
        </p:nvSpPr>
        <p:spPr>
          <a:xfrm>
            <a:off x="9223382" y="2568357"/>
            <a:ext cx="2550278" cy="1323439"/>
          </a:xfrm>
          <a:prstGeom prst="rect">
            <a:avLst/>
          </a:prstGeom>
        </p:spPr>
        <p:txBody>
          <a:bodyPr wrap="square">
            <a:spAutoFit/>
          </a:bodyPr>
          <a:lstStyle/>
          <a:p>
            <a:r>
              <a:rPr lang="en-US" dirty="0">
                <a:solidFill>
                  <a:schemeClr val="accent4"/>
                </a:solidFill>
                <a:latin typeface="Calibri" panose="020F0502020204030204" pitchFamily="34" charset="0"/>
                <a:cs typeface="Calibri" panose="020F0502020204030204" pitchFamily="34" charset="0"/>
              </a:rPr>
              <a:t>Businesses across New Jersey need thousands of workers for immediate hire. Learn more about who is hiring in your community.</a:t>
            </a:r>
          </a:p>
        </p:txBody>
      </p:sp>
      <p:sp>
        <p:nvSpPr>
          <p:cNvPr id="23" name="Title 1">
            <a:extLst>
              <a:ext uri="{FF2B5EF4-FFF2-40B4-BE49-F238E27FC236}">
                <a16:creationId xmlns:a16="http://schemas.microsoft.com/office/drawing/2014/main" id="{94DE516D-647D-204A-A1E9-D833872427E4}"/>
              </a:ext>
            </a:extLst>
          </p:cNvPr>
          <p:cNvSpPr>
            <a:spLocks noGrp="1"/>
          </p:cNvSpPr>
          <p:nvPr>
            <p:ph type="title"/>
          </p:nvPr>
        </p:nvSpPr>
        <p:spPr>
          <a:xfrm>
            <a:off x="1003609" y="204427"/>
            <a:ext cx="10704807" cy="553998"/>
          </a:xfrm>
        </p:spPr>
        <p:txBody>
          <a:bodyPr/>
          <a:lstStyle/>
          <a:p>
            <a:r>
              <a:rPr lang="en-US" sz="3600" dirty="0">
                <a:solidFill>
                  <a:schemeClr val="accent2"/>
                </a:solidFill>
              </a:rPr>
              <a:t>Additional Resources </a:t>
            </a:r>
          </a:p>
        </p:txBody>
      </p:sp>
      <p:cxnSp>
        <p:nvCxnSpPr>
          <p:cNvPr id="25" name="Straight Connector 24">
            <a:extLst>
              <a:ext uri="{FF2B5EF4-FFF2-40B4-BE49-F238E27FC236}">
                <a16:creationId xmlns:a16="http://schemas.microsoft.com/office/drawing/2014/main" id="{F1F34821-2B77-D141-B200-CC8B83B1186C}"/>
              </a:ext>
            </a:extLst>
          </p:cNvPr>
          <p:cNvCxnSpPr>
            <a:cxnSpLocks/>
          </p:cNvCxnSpPr>
          <p:nvPr/>
        </p:nvCxnSpPr>
        <p:spPr>
          <a:xfrm>
            <a:off x="3342450" y="2531869"/>
            <a:ext cx="216900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6F00C61-2D37-2143-93A4-C8AC1B923851}"/>
              </a:ext>
            </a:extLst>
          </p:cNvPr>
          <p:cNvSpPr/>
          <p:nvPr/>
        </p:nvSpPr>
        <p:spPr>
          <a:xfrm>
            <a:off x="316856" y="2922459"/>
            <a:ext cx="2290012" cy="830997"/>
          </a:xfrm>
          <a:prstGeom prst="rect">
            <a:avLst/>
          </a:prstGeom>
        </p:spPr>
        <p:txBody>
          <a:bodyPr wrap="square">
            <a:spAutoFit/>
          </a:bodyPr>
          <a:lstStyle/>
          <a:p>
            <a:r>
              <a:rPr lang="en-US" dirty="0">
                <a:solidFill>
                  <a:schemeClr val="accent4"/>
                </a:solidFill>
                <a:latin typeface="Calibri" panose="020F0502020204030204" pitchFamily="34" charset="0"/>
                <a:cs typeface="Calibri" panose="020F0502020204030204" pitchFamily="34" charset="0"/>
              </a:rPr>
              <a:t>Search for information on COVID-19 and its impact on businesses.</a:t>
            </a:r>
          </a:p>
        </p:txBody>
      </p:sp>
      <p:sp>
        <p:nvSpPr>
          <p:cNvPr id="17" name="Rectangle 16">
            <a:extLst>
              <a:ext uri="{FF2B5EF4-FFF2-40B4-BE49-F238E27FC236}">
                <a16:creationId xmlns:a16="http://schemas.microsoft.com/office/drawing/2014/main" id="{E9604073-C9BA-C24D-8CBF-673237E6BD46}"/>
              </a:ext>
            </a:extLst>
          </p:cNvPr>
          <p:cNvSpPr/>
          <p:nvPr/>
        </p:nvSpPr>
        <p:spPr>
          <a:xfrm>
            <a:off x="316856" y="1004291"/>
            <a:ext cx="2318514" cy="1938992"/>
          </a:xfrm>
          <a:prstGeom prst="rect">
            <a:avLst/>
          </a:prstGeom>
        </p:spPr>
        <p:txBody>
          <a:bodyPr wrap="square">
            <a:spAutoFit/>
          </a:bodyPr>
          <a:lstStyle/>
          <a:p>
            <a:r>
              <a:rPr lang="en-US" sz="2400" b="1" dirty="0">
                <a:solidFill>
                  <a:schemeClr val="accent4"/>
                </a:solidFill>
                <a:latin typeface="Calibri" panose="020F0502020204030204" pitchFamily="34" charset="0"/>
                <a:cs typeface="Calibri" panose="020F0502020204030204" pitchFamily="34" charset="0"/>
              </a:rPr>
              <a:t>NEW JERSEY COVID-19 BUSINESS INFORMATION HUB</a:t>
            </a:r>
            <a:endParaRPr lang="en-US" b="1" dirty="0">
              <a:latin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02ECC4B8-7439-0444-B167-F2BF386C7DF3}"/>
              </a:ext>
            </a:extLst>
          </p:cNvPr>
          <p:cNvCxnSpPr>
            <a:cxnSpLocks/>
          </p:cNvCxnSpPr>
          <p:nvPr/>
        </p:nvCxnSpPr>
        <p:spPr>
          <a:xfrm>
            <a:off x="395209" y="2911308"/>
            <a:ext cx="221165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22AED41-5F2B-FB49-AA30-E5451772DE07}"/>
              </a:ext>
            </a:extLst>
          </p:cNvPr>
          <p:cNvCxnSpPr>
            <a:cxnSpLocks/>
          </p:cNvCxnSpPr>
          <p:nvPr/>
        </p:nvCxnSpPr>
        <p:spPr>
          <a:xfrm>
            <a:off x="9306097" y="2556921"/>
            <a:ext cx="2235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5531DAA-1A46-4B79-8441-04E5D4BAA60C}"/>
              </a:ext>
            </a:extLst>
          </p:cNvPr>
          <p:cNvSpPr/>
          <p:nvPr/>
        </p:nvSpPr>
        <p:spPr>
          <a:xfrm>
            <a:off x="6640107" y="5927610"/>
            <a:ext cx="2193036" cy="369332"/>
          </a:xfrm>
          <a:prstGeom prst="rect">
            <a:avLst/>
          </a:prstGeom>
        </p:spPr>
        <p:txBody>
          <a:bodyPr wrap="none">
            <a:spAutoFit/>
          </a:bodyPr>
          <a:lstStyle/>
          <a:p>
            <a:r>
              <a:rPr lang="en-US" sz="1800" b="1" u="sng" dirty="0">
                <a:solidFill>
                  <a:schemeClr val="bg1"/>
                </a:solidFill>
                <a:latin typeface="Calibri" panose="020F0502020204030204" pitchFamily="34" charset="0"/>
                <a:hlinkClick r:id="rId7">
                  <a:extLst>
                    <a:ext uri="{A12FA001-AC4F-418D-AE19-62706E023703}">
                      <ahyp:hlinkClr xmlns:ahyp="http://schemas.microsoft.com/office/drawing/2018/hyperlinkcolor" val="tx"/>
                    </a:ext>
                  </a:extLst>
                </a:hlinkClick>
              </a:rPr>
              <a:t>CV.BUSINESS.NJ.GOV</a:t>
            </a:r>
            <a:endParaRPr lang="en-US" sz="1800" dirty="0">
              <a:solidFill>
                <a:schemeClr val="bg1"/>
              </a:solidFill>
            </a:endParaRPr>
          </a:p>
        </p:txBody>
      </p:sp>
      <p:sp>
        <p:nvSpPr>
          <p:cNvPr id="32" name="Rectangle 31">
            <a:extLst>
              <a:ext uri="{FF2B5EF4-FFF2-40B4-BE49-F238E27FC236}">
                <a16:creationId xmlns:a16="http://schemas.microsoft.com/office/drawing/2014/main" id="{B68A584E-9871-448E-B060-9F3454065A68}"/>
              </a:ext>
            </a:extLst>
          </p:cNvPr>
          <p:cNvSpPr/>
          <p:nvPr/>
        </p:nvSpPr>
        <p:spPr>
          <a:xfrm>
            <a:off x="6369476" y="2237965"/>
            <a:ext cx="2290012" cy="1569660"/>
          </a:xfrm>
          <a:prstGeom prst="rect">
            <a:avLst/>
          </a:prstGeom>
        </p:spPr>
        <p:txBody>
          <a:bodyPr wrap="square">
            <a:spAutoFit/>
          </a:bodyPr>
          <a:lstStyle/>
          <a:p>
            <a:r>
              <a:rPr lang="en-US" dirty="0">
                <a:solidFill>
                  <a:schemeClr val="accent4"/>
                </a:solidFill>
                <a:latin typeface="Calibri" panose="020F0502020204030204" pitchFamily="34" charset="0"/>
                <a:cs typeface="Calibri" panose="020F0502020204030204" pitchFamily="34" charset="0"/>
              </a:rPr>
              <a:t>Get an early estimate of your potential grant award size based on information you submitted on your Q4 2019 NJ WR-30</a:t>
            </a:r>
          </a:p>
        </p:txBody>
      </p:sp>
      <p:sp>
        <p:nvSpPr>
          <p:cNvPr id="33" name="Rectangle 32">
            <a:extLst>
              <a:ext uri="{FF2B5EF4-FFF2-40B4-BE49-F238E27FC236}">
                <a16:creationId xmlns:a16="http://schemas.microsoft.com/office/drawing/2014/main" id="{A972FE1C-7801-4334-81EC-D098C1552644}"/>
              </a:ext>
            </a:extLst>
          </p:cNvPr>
          <p:cNvSpPr/>
          <p:nvPr/>
        </p:nvSpPr>
        <p:spPr>
          <a:xfrm>
            <a:off x="6369476" y="1004291"/>
            <a:ext cx="2318514" cy="1200329"/>
          </a:xfrm>
          <a:prstGeom prst="rect">
            <a:avLst/>
          </a:prstGeom>
        </p:spPr>
        <p:txBody>
          <a:bodyPr wrap="square">
            <a:spAutoFit/>
          </a:bodyPr>
          <a:lstStyle/>
          <a:p>
            <a:r>
              <a:rPr lang="en-US" sz="2400" b="1" dirty="0">
                <a:solidFill>
                  <a:schemeClr val="accent4"/>
                </a:solidFill>
                <a:latin typeface="Calibri" panose="020F0502020204030204" pitchFamily="34" charset="0"/>
                <a:cs typeface="Calibri" panose="020F0502020204030204" pitchFamily="34" charset="0"/>
              </a:rPr>
              <a:t>GRANT AWARD SIZE ESTIMATE CALCULATOR</a:t>
            </a:r>
            <a:endParaRPr lang="en-US" b="1" dirty="0">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F2CEFFC2-BEFE-4BDC-9DC1-CC645964F164}"/>
              </a:ext>
            </a:extLst>
          </p:cNvPr>
          <p:cNvCxnSpPr>
            <a:cxnSpLocks/>
          </p:cNvCxnSpPr>
          <p:nvPr/>
        </p:nvCxnSpPr>
        <p:spPr>
          <a:xfrm>
            <a:off x="6447829" y="2226814"/>
            <a:ext cx="203229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16B3958-3483-46E0-8829-38526AC040F3}"/>
              </a:ext>
            </a:extLst>
          </p:cNvPr>
          <p:cNvPicPr>
            <a:picLocks noChangeAspect="1"/>
          </p:cNvPicPr>
          <p:nvPr/>
        </p:nvPicPr>
        <p:blipFill>
          <a:blip r:embed="rId9"/>
          <a:stretch>
            <a:fillRect/>
          </a:stretch>
        </p:blipFill>
        <p:spPr>
          <a:xfrm>
            <a:off x="6111813" y="3928070"/>
            <a:ext cx="2743200" cy="1890397"/>
          </a:xfrm>
          <a:prstGeom prst="rect">
            <a:avLst/>
          </a:prstGeom>
        </p:spPr>
      </p:pic>
    </p:spTree>
    <p:extLst>
      <p:ext uri="{BB962C8B-B14F-4D97-AF65-F5344CB8AC3E}">
        <p14:creationId xmlns:p14="http://schemas.microsoft.com/office/powerpoint/2010/main" val="153986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32C1720-01FD-864F-989D-01CBE530A964}"/>
              </a:ext>
            </a:extLst>
          </p:cNvPr>
          <p:cNvSpPr/>
          <p:nvPr/>
        </p:nvSpPr>
        <p:spPr>
          <a:xfrm>
            <a:off x="1058694" y="1403394"/>
            <a:ext cx="6770922" cy="1344658"/>
          </a:xfrm>
          <a:custGeom>
            <a:avLst/>
            <a:gdLst>
              <a:gd name="connsiteX0" fmla="*/ 0 w 6770922"/>
              <a:gd name="connsiteY0" fmla="*/ 0 h 1344658"/>
              <a:gd name="connsiteX1" fmla="*/ 6098593 w 6770922"/>
              <a:gd name="connsiteY1" fmla="*/ 0 h 1344658"/>
              <a:gd name="connsiteX2" fmla="*/ 6770922 w 6770922"/>
              <a:gd name="connsiteY2" fmla="*/ 672329 h 1344658"/>
              <a:gd name="connsiteX3" fmla="*/ 6098593 w 6770922"/>
              <a:gd name="connsiteY3" fmla="*/ 1344658 h 1344658"/>
              <a:gd name="connsiteX4" fmla="*/ 0 w 6770922"/>
              <a:gd name="connsiteY4" fmla="*/ 1344658 h 1344658"/>
              <a:gd name="connsiteX5" fmla="*/ 0 w 6770922"/>
              <a:gd name="connsiteY5" fmla="*/ 0 h 134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0922" h="1344658">
                <a:moveTo>
                  <a:pt x="0" y="0"/>
                </a:moveTo>
                <a:lnTo>
                  <a:pt x="6098593" y="0"/>
                </a:lnTo>
                <a:lnTo>
                  <a:pt x="6770922" y="672329"/>
                </a:lnTo>
                <a:lnTo>
                  <a:pt x="6098593" y="1344658"/>
                </a:lnTo>
                <a:lnTo>
                  <a:pt x="0" y="134465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9352" tIns="74676" rIns="373502" bIns="74676" numCol="1" spcCol="1270" anchor="ctr" anchorCtr="0">
            <a:noAutofit/>
          </a:bodyPr>
          <a:lstStyle/>
          <a:p>
            <a:pPr marL="0" lvl="0" indent="0" algn="l" defTabSz="1244600">
              <a:lnSpc>
                <a:spcPct val="90000"/>
              </a:lnSpc>
              <a:spcBef>
                <a:spcPct val="0"/>
              </a:spcBef>
              <a:spcAft>
                <a:spcPct val="35000"/>
              </a:spcAft>
              <a:buNone/>
            </a:pPr>
            <a:r>
              <a:rPr lang="en-US" sz="2800" b="1" i="0" kern="1200" dirty="0">
                <a:latin typeface="Calibri" panose="020F0502020204030204" pitchFamily="34" charset="0"/>
                <a:cs typeface="Calibri" panose="020F0502020204030204" pitchFamily="34" charset="0"/>
              </a:rPr>
              <a:t>Operating expense grants of up to $5K </a:t>
            </a:r>
            <a:br>
              <a:rPr lang="en-US" sz="2800" b="1" i="0" kern="1200" dirty="0">
                <a:latin typeface="Calibri" panose="020F0502020204030204" pitchFamily="34" charset="0"/>
                <a:cs typeface="Calibri" panose="020F0502020204030204" pitchFamily="34" charset="0"/>
              </a:rPr>
            </a:br>
            <a:r>
              <a:rPr lang="en-US" sz="2800" b="0" i="0" kern="1200" dirty="0">
                <a:latin typeface="Calibri" panose="020F0502020204030204" pitchFamily="34" charset="0"/>
                <a:cs typeface="Calibri" panose="020F0502020204030204" pitchFamily="34" charset="0"/>
              </a:rPr>
              <a:t>to small businesses with 1-10 FTE </a:t>
            </a:r>
            <a:br>
              <a:rPr lang="en-US" sz="2800" b="0" i="0" kern="1200" dirty="0">
                <a:latin typeface="Calibri" panose="020F0502020204030204" pitchFamily="34" charset="0"/>
                <a:cs typeface="Calibri" panose="020F0502020204030204" pitchFamily="34" charset="0"/>
              </a:rPr>
            </a:br>
            <a:r>
              <a:rPr lang="en-US" sz="2800" b="0" i="0" kern="1200" dirty="0">
                <a:latin typeface="Calibri" panose="020F0502020204030204" pitchFamily="34" charset="0"/>
                <a:cs typeface="Calibri" panose="020F0502020204030204" pitchFamily="34" charset="0"/>
              </a:rPr>
              <a:t>in highly impacted industries</a:t>
            </a:r>
          </a:p>
        </p:txBody>
      </p:sp>
      <p:grpSp>
        <p:nvGrpSpPr>
          <p:cNvPr id="15" name="Group 14">
            <a:extLst>
              <a:ext uri="{FF2B5EF4-FFF2-40B4-BE49-F238E27FC236}">
                <a16:creationId xmlns:a16="http://schemas.microsoft.com/office/drawing/2014/main" id="{45DE14BE-9FEA-6347-9B21-4441E88DDEFC}"/>
              </a:ext>
            </a:extLst>
          </p:cNvPr>
          <p:cNvGrpSpPr/>
          <p:nvPr/>
        </p:nvGrpSpPr>
        <p:grpSpPr>
          <a:xfrm>
            <a:off x="118436" y="165069"/>
            <a:ext cx="9119754" cy="954107"/>
            <a:chOff x="48277" y="1214983"/>
            <a:chExt cx="9119754" cy="954107"/>
          </a:xfrm>
        </p:grpSpPr>
        <p:sp>
          <p:nvSpPr>
            <p:cNvPr id="16" name="Rectangle 15">
              <a:extLst>
                <a:ext uri="{FF2B5EF4-FFF2-40B4-BE49-F238E27FC236}">
                  <a16:creationId xmlns:a16="http://schemas.microsoft.com/office/drawing/2014/main" id="{C49837A8-498C-F443-9549-A1604418FE03}"/>
                </a:ext>
              </a:extLst>
            </p:cNvPr>
            <p:cNvSpPr/>
            <p:nvPr/>
          </p:nvSpPr>
          <p:spPr>
            <a:xfrm>
              <a:off x="881093" y="1214983"/>
              <a:ext cx="8286938" cy="954107"/>
            </a:xfrm>
            <a:prstGeom prst="rect">
              <a:avLst/>
            </a:prstGeom>
          </p:spPr>
          <p:txBody>
            <a:bodyPr wrap="square">
              <a:spAutoFit/>
            </a:bodyPr>
            <a:lstStyle/>
            <a:p>
              <a:r>
                <a:rPr lang="en-US" sz="2800" b="1" dirty="0">
                  <a:solidFill>
                    <a:srgbClr val="05597B"/>
                  </a:solidFill>
                  <a:latin typeface="Segoe Pro" panose="020B0502040504020203" pitchFamily="34" charset="0"/>
                </a:rPr>
                <a:t>SMALL BUSINESS EMERGENCY ASSISTANCE GRANT PROGRAM</a:t>
              </a:r>
            </a:p>
          </p:txBody>
        </p:sp>
        <p:pic>
          <p:nvPicPr>
            <p:cNvPr id="17" name="Picture 16">
              <a:extLst>
                <a:ext uri="{FF2B5EF4-FFF2-40B4-BE49-F238E27FC236}">
                  <a16:creationId xmlns:a16="http://schemas.microsoft.com/office/drawing/2014/main" id="{42D05CFC-3D16-1E49-9E44-8E757156A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77" y="1219474"/>
              <a:ext cx="936949" cy="936949"/>
            </a:xfrm>
            <a:prstGeom prst="rect">
              <a:avLst/>
            </a:prstGeom>
          </p:spPr>
        </p:pic>
      </p:grpSp>
      <p:sp>
        <p:nvSpPr>
          <p:cNvPr id="19" name="Rectangle 18">
            <a:extLst>
              <a:ext uri="{FF2B5EF4-FFF2-40B4-BE49-F238E27FC236}">
                <a16:creationId xmlns:a16="http://schemas.microsoft.com/office/drawing/2014/main" id="{DC7E42C0-8645-D347-9D5F-CD62BA95D70C}"/>
              </a:ext>
            </a:extLst>
          </p:cNvPr>
          <p:cNvSpPr/>
          <p:nvPr/>
        </p:nvSpPr>
        <p:spPr>
          <a:xfrm>
            <a:off x="875570" y="3721761"/>
            <a:ext cx="10873844" cy="318510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marL="285750" indent="-285750">
              <a:spcBef>
                <a:spcPts val="0"/>
              </a:spcBef>
              <a:spcAft>
                <a:spcPts val="1200"/>
              </a:spcAft>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Industries, as determined by NAICS code: </a:t>
            </a:r>
          </a:p>
          <a:p>
            <a:pPr marL="800100" lvl="1" indent="-342900">
              <a:spcBef>
                <a:spcPts val="0"/>
              </a:spcBef>
              <a:spcAft>
                <a:spcPts val="0"/>
              </a:spcAft>
              <a:buSzPct val="50000"/>
              <a:buFont typeface="Courier New" panose="02070309020205020404" pitchFamily="49" charset="0"/>
              <a:buChar char="o"/>
            </a:pPr>
            <a:r>
              <a:rPr lang="en-US" sz="1400" dirty="0">
                <a:solidFill>
                  <a:schemeClr val="tx1"/>
                </a:solidFill>
                <a:latin typeface="Calibri" panose="020F0502020204030204" pitchFamily="34" charset="0"/>
                <a:cs typeface="Calibri" panose="020F0502020204030204" pitchFamily="34" charset="0"/>
              </a:rPr>
              <a:t>Retail</a:t>
            </a:r>
          </a:p>
          <a:p>
            <a:pPr marL="800100" lvl="1" indent="-342900">
              <a:spcBef>
                <a:spcPts val="0"/>
              </a:spcBef>
              <a:spcAft>
                <a:spcPts val="0"/>
              </a:spcAft>
              <a:buSzPct val="50000"/>
              <a:buFont typeface="Courier New" panose="02070309020205020404" pitchFamily="49" charset="0"/>
              <a:buChar char="o"/>
            </a:pPr>
            <a:r>
              <a:rPr lang="en-US" sz="1400" dirty="0">
                <a:solidFill>
                  <a:schemeClr val="tx1"/>
                </a:solidFill>
                <a:latin typeface="Calibri" panose="020F0502020204030204" pitchFamily="34" charset="0"/>
                <a:cs typeface="Calibri" panose="020F0502020204030204" pitchFamily="34" charset="0"/>
              </a:rPr>
              <a:t>Accommodation &amp; Food Service </a:t>
            </a:r>
          </a:p>
          <a:p>
            <a:pPr marL="800100" lvl="1" indent="-342900">
              <a:spcBef>
                <a:spcPts val="0"/>
              </a:spcBef>
              <a:spcAft>
                <a:spcPts val="0"/>
              </a:spcAft>
              <a:buSzPct val="50000"/>
              <a:buFont typeface="Courier New" panose="02070309020205020404" pitchFamily="49" charset="0"/>
              <a:buChar char="o"/>
            </a:pPr>
            <a:r>
              <a:rPr lang="en-US" sz="1400" dirty="0">
                <a:solidFill>
                  <a:schemeClr val="tx1"/>
                </a:solidFill>
                <a:latin typeface="Calibri" panose="020F0502020204030204" pitchFamily="34" charset="0"/>
                <a:cs typeface="Calibri" panose="020F0502020204030204" pitchFamily="34" charset="0"/>
              </a:rPr>
              <a:t>Arts, Entertainment, &amp; Recreation, Repair &amp; Maintenance; Personal &amp; Laundry Services</a:t>
            </a:r>
          </a:p>
          <a:p>
            <a:pPr marL="800100" lvl="1" indent="-342900">
              <a:spcBef>
                <a:spcPts val="0"/>
              </a:spcBef>
              <a:spcAft>
                <a:spcPts val="0"/>
              </a:spcAft>
              <a:buSzPct val="50000"/>
              <a:buFont typeface="Courier New" panose="02070309020205020404" pitchFamily="49" charset="0"/>
              <a:buChar char="o"/>
            </a:pPr>
            <a:r>
              <a:rPr lang="en-US" sz="1400" dirty="0">
                <a:solidFill>
                  <a:schemeClr val="tx1"/>
                </a:solidFill>
                <a:latin typeface="Calibri" panose="020F0502020204030204" pitchFamily="34" charset="0"/>
                <a:cs typeface="Calibri" panose="020F0502020204030204" pitchFamily="34" charset="0"/>
              </a:rPr>
              <a:t>(Eligible NAICS codes that start with  </a:t>
            </a:r>
            <a:br>
              <a:rPr lang="en-US" sz="1400" dirty="0">
                <a:solidFill>
                  <a:schemeClr val="tx1"/>
                </a:solidFill>
                <a:latin typeface="Calibri" panose="020F0502020204030204" pitchFamily="34" charset="0"/>
                <a:cs typeface="Calibri" panose="020F0502020204030204" pitchFamily="34" charset="0"/>
              </a:rPr>
            </a:br>
            <a:r>
              <a:rPr lang="en-US" sz="1400" dirty="0">
                <a:solidFill>
                  <a:schemeClr val="tx1"/>
                </a:solidFill>
                <a:latin typeface="Calibri" panose="020F0502020204030204" pitchFamily="34" charset="0"/>
                <a:cs typeface="Calibri" panose="020F0502020204030204" pitchFamily="34" charset="0"/>
              </a:rPr>
              <a:t>44, 45, 71, 72, 811, 812)</a:t>
            </a:r>
          </a:p>
          <a:p>
            <a:pPr lvl="1">
              <a:spcBef>
                <a:spcPts val="0"/>
              </a:spcBef>
              <a:spcAft>
                <a:spcPts val="0"/>
              </a:spcAft>
              <a:buSzPct val="50000"/>
            </a:pPr>
            <a:endParaRPr lang="en-US" dirty="0">
              <a:solidFill>
                <a:schemeClr val="tx1"/>
              </a:solidFill>
              <a:latin typeface="Calibri" panose="020F0502020204030204" pitchFamily="34" charset="0"/>
              <a:cs typeface="Calibri" panose="020F0502020204030204" pitchFamily="34" charset="0"/>
            </a:endParaRPr>
          </a:p>
          <a:p>
            <a:pPr marL="285750" indent="-285750">
              <a:spcBef>
                <a:spcPts val="0"/>
              </a:spcBef>
              <a:spcAft>
                <a:spcPts val="1200"/>
              </a:spcAft>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Non-profit entities in the above industries are permitted to receive grant funding if they also have the following designations: 501(c)(3), 501(c)(4), and 501(c)(7)</a:t>
            </a:r>
          </a:p>
          <a:p>
            <a:pPr marL="285750" indent="-285750">
              <a:spcBef>
                <a:spcPts val="0"/>
              </a:spcBef>
              <a:spcAft>
                <a:spcPts val="1200"/>
              </a:spcAft>
              <a:buFont typeface="Wingdings" panose="05000000000000000000" pitchFamily="2" charset="2"/>
              <a:buChar char="§"/>
            </a:pPr>
            <a:endParaRPr lang="en-US" dirty="0">
              <a:solidFill>
                <a:schemeClr val="tx1"/>
              </a:solidFill>
              <a:latin typeface="Calibri" panose="020F0502020204030204" pitchFamily="34" charset="0"/>
              <a:cs typeface="Calibri" panose="020F0502020204030204" pitchFamily="34" charset="0"/>
            </a:endParaRPr>
          </a:p>
          <a:p>
            <a:pPr marL="285750" indent="-285750">
              <a:spcBef>
                <a:spcPts val="0"/>
              </a:spcBef>
              <a:spcAft>
                <a:spcPts val="1200"/>
              </a:spcAft>
              <a:buFont typeface="Wingdings" panose="05000000000000000000" pitchFamily="2" charset="2"/>
              <a:buChar char="§"/>
            </a:pPr>
            <a:endParaRPr lang="en-US" dirty="0">
              <a:solidFill>
                <a:schemeClr val="tx1"/>
              </a:solidFill>
              <a:latin typeface="Calibri" panose="020F0502020204030204" pitchFamily="34" charset="0"/>
              <a:cs typeface="Calibri" panose="020F0502020204030204" pitchFamily="34" charset="0"/>
            </a:endParaRPr>
          </a:p>
          <a:p>
            <a:pPr marL="285750" indent="-285750">
              <a:spcBef>
                <a:spcPts val="0"/>
              </a:spcBef>
              <a:spcAft>
                <a:spcPts val="1200"/>
              </a:spcAft>
              <a:buFont typeface="Wingdings" panose="05000000000000000000" pitchFamily="2" charset="2"/>
              <a:buChar char="§"/>
            </a:pPr>
            <a:endParaRPr lang="en-US" dirty="0">
              <a:solidFill>
                <a:schemeClr val="tx1"/>
              </a:solidFill>
              <a:latin typeface="Calibri" panose="020F0502020204030204" pitchFamily="34" charset="0"/>
              <a:cs typeface="Calibri" panose="020F0502020204030204" pitchFamily="34" charset="0"/>
            </a:endParaRPr>
          </a:p>
          <a:p>
            <a:pPr marL="285750" indent="-285750">
              <a:spcBef>
                <a:spcPts val="0"/>
              </a:spcBef>
              <a:spcAft>
                <a:spcPts val="1200"/>
              </a:spcAft>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Physical commercial location in NJ</a:t>
            </a:r>
          </a:p>
          <a:p>
            <a:pPr marL="285750" indent="-285750">
              <a:spcBef>
                <a:spcPts val="0"/>
              </a:spcBef>
              <a:spcAft>
                <a:spcPts val="1200"/>
              </a:spcAft>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Must be registered to do business in New Jersey and in good standing with Department of Labor </a:t>
            </a:r>
          </a:p>
          <a:p>
            <a:pPr marL="285750" indent="-285750">
              <a:spcBef>
                <a:spcPts val="0"/>
              </a:spcBef>
              <a:spcAft>
                <a:spcPts val="1200"/>
              </a:spcAft>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1-10 FTE per Company’s 2019 4</a:t>
            </a:r>
            <a:r>
              <a:rPr lang="en-US" baseline="30000" dirty="0">
                <a:solidFill>
                  <a:schemeClr val="tx1"/>
                </a:solidFill>
                <a:latin typeface="Calibri" panose="020F0502020204030204" pitchFamily="34" charset="0"/>
                <a:cs typeface="Calibri" panose="020F0502020204030204" pitchFamily="34" charset="0"/>
              </a:rPr>
              <a:t>th</a:t>
            </a:r>
            <a:r>
              <a:rPr lang="en-US" dirty="0">
                <a:solidFill>
                  <a:schemeClr val="tx1"/>
                </a:solidFill>
                <a:latin typeface="Calibri" panose="020F0502020204030204" pitchFamily="34" charset="0"/>
                <a:cs typeface="Calibri" panose="020F0502020204030204" pitchFamily="34" charset="0"/>
              </a:rPr>
              <a:t> Quarter NJ-WR30 filing with the Department of Labor; visit our grant award estimator to help determine your FTE: </a:t>
            </a:r>
            <a:r>
              <a:rPr lang="en-US" dirty="0">
                <a:solidFill>
                  <a:schemeClr val="tx1"/>
                </a:solidFill>
                <a:latin typeface="Calibri" panose="020F0502020204030204" pitchFamily="34" charset="0"/>
                <a:cs typeface="Calibri" panose="020F0502020204030204" pitchFamily="34" charset="0"/>
                <a:hlinkClick r:id="rId3"/>
              </a:rPr>
              <a:t>https://cv.business.nj.gov</a:t>
            </a:r>
            <a:endParaRPr lang="en-US" dirty="0">
              <a:solidFill>
                <a:schemeClr val="tx1"/>
              </a:solidFill>
              <a:latin typeface="Calibri" panose="020F0502020204030204" pitchFamily="34" charset="0"/>
              <a:cs typeface="Calibri" panose="020F0502020204030204" pitchFamily="34" charset="0"/>
            </a:endParaRPr>
          </a:p>
          <a:p>
            <a:pPr marL="285750" indent="-285750">
              <a:spcBef>
                <a:spcPts val="0"/>
              </a:spcBef>
              <a:spcAft>
                <a:spcPts val="1200"/>
              </a:spcAft>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Must fill out and certify simplified debarment legal questionnaire and certify to negative impact of emergency</a:t>
            </a:r>
          </a:p>
          <a:p>
            <a:pPr marL="285750" indent="-285750">
              <a:spcBef>
                <a:spcPts val="0"/>
              </a:spcBef>
              <a:spcAft>
                <a:spcPts val="1200"/>
              </a:spcAft>
              <a:buFont typeface="Wingdings" panose="05000000000000000000" pitchFamily="2" charset="2"/>
              <a:buChar char="§"/>
            </a:pPr>
            <a:endParaRPr lang="en-US" dirty="0">
              <a:solidFill>
                <a:schemeClr val="tx1"/>
              </a:solidFill>
              <a:latin typeface="Calibri" panose="020F0502020204030204" pitchFamily="34" charset="0"/>
              <a:cs typeface="Calibri" panose="020F0502020204030204" pitchFamily="34" charset="0"/>
            </a:endParaRPr>
          </a:p>
          <a:p>
            <a:pPr marL="285750" indent="-285750">
              <a:spcBef>
                <a:spcPts val="0"/>
              </a:spcBef>
              <a:spcAft>
                <a:spcPts val="1200"/>
              </a:spcAft>
              <a:buFont typeface="Wingdings" panose="05000000000000000000" pitchFamily="2" charset="2"/>
              <a:buChar char="§"/>
            </a:pPr>
            <a:endParaRPr lang="en-US" dirty="0">
              <a:solidFill>
                <a:schemeClr val="tx1"/>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76CBB781-6DB6-0246-917A-069363E71C71}"/>
              </a:ext>
            </a:extLst>
          </p:cNvPr>
          <p:cNvSpPr/>
          <p:nvPr/>
        </p:nvSpPr>
        <p:spPr>
          <a:xfrm>
            <a:off x="380064" y="3253666"/>
            <a:ext cx="2454575" cy="506292"/>
          </a:xfrm>
          <a:prstGeom prst="rect">
            <a:avLst/>
          </a:prstGeom>
        </p:spPr>
        <p:txBody>
          <a:bodyPr wrap="square">
            <a:spAutoFit/>
          </a:bodyPr>
          <a:lstStyle/>
          <a:p>
            <a:pPr algn="ctr">
              <a:lnSpc>
                <a:spcPct val="150000"/>
              </a:lnSpc>
            </a:pPr>
            <a:r>
              <a:rPr lang="en-US" sz="2000" b="1" dirty="0">
                <a:solidFill>
                  <a:schemeClr val="accent2"/>
                </a:solidFill>
                <a:latin typeface="Calibri" panose="020F0502020204030204" pitchFamily="34" charset="0"/>
                <a:cs typeface="Calibri" panose="020F0502020204030204" pitchFamily="34" charset="0"/>
              </a:rPr>
              <a:t>Business Eligibility</a:t>
            </a:r>
          </a:p>
        </p:txBody>
      </p:sp>
      <p:cxnSp>
        <p:nvCxnSpPr>
          <p:cNvPr id="11" name="Straight Connector 10">
            <a:extLst>
              <a:ext uri="{FF2B5EF4-FFF2-40B4-BE49-F238E27FC236}">
                <a16:creationId xmlns:a16="http://schemas.microsoft.com/office/drawing/2014/main" id="{14DC061D-F924-DD47-9809-EABC75D4B03E}"/>
              </a:ext>
            </a:extLst>
          </p:cNvPr>
          <p:cNvCxnSpPr/>
          <p:nvPr/>
        </p:nvCxnSpPr>
        <p:spPr>
          <a:xfrm>
            <a:off x="380066" y="1202740"/>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graphicFrame>
        <p:nvGraphicFramePr>
          <p:cNvPr id="10" name="Table 9">
            <a:extLst>
              <a:ext uri="{FF2B5EF4-FFF2-40B4-BE49-F238E27FC236}">
                <a16:creationId xmlns:a16="http://schemas.microsoft.com/office/drawing/2014/main" id="{F70328B6-FABD-4144-92A4-83AC9EA429A8}"/>
              </a:ext>
            </a:extLst>
          </p:cNvPr>
          <p:cNvGraphicFramePr>
            <a:graphicFrameLocks noGrp="1"/>
          </p:cNvGraphicFramePr>
          <p:nvPr>
            <p:extLst>
              <p:ext uri="{D42A27DB-BD31-4B8C-83A1-F6EECF244321}">
                <p14:modId xmlns:p14="http://schemas.microsoft.com/office/powerpoint/2010/main" val="928405087"/>
              </p:ext>
            </p:extLst>
          </p:nvPr>
        </p:nvGraphicFramePr>
        <p:xfrm>
          <a:off x="7212563" y="1240750"/>
          <a:ext cx="4536851" cy="1866900"/>
        </p:xfrm>
        <a:graphic>
          <a:graphicData uri="http://schemas.openxmlformats.org/drawingml/2006/table">
            <a:tbl>
              <a:tblPr firstRow="1" bandRow="1">
                <a:tableStyleId>{5C22544A-7EE6-4342-B048-85BDC9FD1C3A}</a:tableStyleId>
              </a:tblPr>
              <a:tblGrid>
                <a:gridCol w="4536851">
                  <a:extLst>
                    <a:ext uri="{9D8B030D-6E8A-4147-A177-3AD203B41FA5}">
                      <a16:colId xmlns:a16="http://schemas.microsoft.com/office/drawing/2014/main" val="2221384788"/>
                    </a:ext>
                  </a:extLst>
                </a:gridCol>
              </a:tblGrid>
              <a:tr h="357045">
                <a:tc>
                  <a:txBody>
                    <a:bodyPr/>
                    <a:lstStyle/>
                    <a:p>
                      <a:pPr marL="0" marR="0" lvl="0" indent="0" algn="ctr" defTabSz="896112"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Calibri" panose="020F0502020204030204" pitchFamily="34" charset="0"/>
                          <a:cs typeface="Calibri" panose="020F0502020204030204" pitchFamily="34" charset="0"/>
                        </a:rPr>
                        <a:t>NJEDA Program Size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30844"/>
                  </a:ext>
                </a:extLst>
              </a:tr>
              <a:tr h="1285360">
                <a:tc>
                  <a:txBody>
                    <a:bodyPr/>
                    <a:lstStyle/>
                    <a:p>
                      <a:pPr algn="ctr"/>
                      <a:r>
                        <a:rPr lang="en-US" sz="2800" b="1" i="0" dirty="0">
                          <a:solidFill>
                            <a:schemeClr val="tx1"/>
                          </a:solidFill>
                          <a:latin typeface="Calibri" panose="020F0502020204030204" pitchFamily="34" charset="0"/>
                          <a:cs typeface="Calibri" panose="020F0502020204030204" pitchFamily="34" charset="0"/>
                        </a:rPr>
                        <a:t>$5M</a:t>
                      </a:r>
                    </a:p>
                    <a:p>
                      <a:pPr marL="0" marR="0" indent="0" algn="ctr" defTabSz="896112" rtl="0" eaLnBrk="1" fontAlgn="auto" latinLnBrk="0" hangingPunct="1">
                        <a:lnSpc>
                          <a:spcPct val="100000"/>
                        </a:lnSpc>
                        <a:spcBef>
                          <a:spcPts val="0"/>
                        </a:spcBef>
                        <a:spcAft>
                          <a:spcPts val="0"/>
                        </a:spcAft>
                        <a:buClrTx/>
                        <a:buSzTx/>
                        <a:buFontTx/>
                        <a:buNone/>
                        <a:tabLst/>
                        <a:defRPr/>
                      </a:pPr>
                      <a:r>
                        <a:rPr lang="en-US" sz="1400" dirty="0">
                          <a:solidFill>
                            <a:schemeClr val="tx1">
                              <a:lumMod val="85000"/>
                              <a:lumOff val="15000"/>
                            </a:schemeClr>
                          </a:solidFill>
                          <a:latin typeface="Calibri Light" panose="020F0302020204030204" pitchFamily="34" charset="0"/>
                          <a:cs typeface="Calibri Light" panose="020F0302020204030204" pitchFamily="34" charset="0"/>
                        </a:rPr>
                        <a:t>(initial wave)</a:t>
                      </a:r>
                    </a:p>
                    <a:p>
                      <a:pPr marL="0" marR="0" indent="0" algn="ctr" defTabSz="896112" rtl="0" eaLnBrk="1" fontAlgn="auto" latinLnBrk="0" hangingPunct="1">
                        <a:lnSpc>
                          <a:spcPct val="100000"/>
                        </a:lnSpc>
                        <a:spcBef>
                          <a:spcPts val="0"/>
                        </a:spcBef>
                        <a:spcAft>
                          <a:spcPts val="0"/>
                        </a:spcAft>
                        <a:buClrTx/>
                        <a:buSzTx/>
                        <a:buFontTx/>
                        <a:buNone/>
                        <a:tabLst/>
                        <a:defRPr/>
                      </a:pPr>
                      <a:endParaRPr lang="en-US" sz="1050" dirty="0">
                        <a:solidFill>
                          <a:schemeClr val="tx1">
                            <a:lumMod val="85000"/>
                            <a:lumOff val="15000"/>
                          </a:schemeClr>
                        </a:solidFill>
                        <a:latin typeface="Calibri Light" panose="020F0302020204030204" pitchFamily="34" charset="0"/>
                        <a:cs typeface="Calibri Light" panose="020F0302020204030204" pitchFamily="34" charset="0"/>
                      </a:endParaRPr>
                    </a:p>
                    <a:p>
                      <a:pPr marL="0" marR="0" lvl="0" indent="0" algn="ctr" defTabSz="896112" rtl="0" eaLnBrk="1" fontAlgn="auto" latinLnBrk="0" hangingPunct="1">
                        <a:lnSpc>
                          <a:spcPct val="100000"/>
                        </a:lnSpc>
                        <a:spcBef>
                          <a:spcPts val="0"/>
                        </a:spcBef>
                        <a:spcAft>
                          <a:spcPts val="0"/>
                        </a:spcAft>
                        <a:buClrTx/>
                        <a:buSzTx/>
                        <a:buFontTx/>
                        <a:buNone/>
                        <a:tabLst/>
                        <a:defRPr/>
                      </a:pPr>
                      <a:r>
                        <a:rPr lang="en-US" sz="2000" b="1" i="1" kern="1200" noProof="0" dirty="0">
                          <a:solidFill>
                            <a:schemeClr val="accent2"/>
                          </a:solidFill>
                          <a:latin typeface="Calibri" panose="020F0502020204030204" pitchFamily="34" charset="0"/>
                          <a:ea typeface="+mn-ea"/>
                          <a:cs typeface="Calibri" panose="020F0502020204030204" pitchFamily="34" charset="0"/>
                        </a:rPr>
                        <a:t>Funds Exhausted April 3</a:t>
                      </a:r>
                      <a:r>
                        <a:rPr lang="en-US" sz="2000" b="1" i="1" kern="1200" baseline="30000" noProof="0" dirty="0">
                          <a:solidFill>
                            <a:schemeClr val="accent2"/>
                          </a:solidFill>
                          <a:latin typeface="Calibri" panose="020F0502020204030204" pitchFamily="34" charset="0"/>
                          <a:ea typeface="+mn-ea"/>
                          <a:cs typeface="Calibri" panose="020F0502020204030204" pitchFamily="34" charset="0"/>
                        </a:rPr>
                        <a:t>rd</a:t>
                      </a: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marL="0" marR="0" indent="0" algn="ctr" defTabSz="896112" rtl="0" eaLnBrk="1" fontAlgn="auto" latinLnBrk="0" hangingPunct="1">
                        <a:lnSpc>
                          <a:spcPct val="100000"/>
                        </a:lnSpc>
                        <a:spcBef>
                          <a:spcPts val="0"/>
                        </a:spcBef>
                        <a:spcAft>
                          <a:spcPts val="0"/>
                        </a:spcAft>
                        <a:buClrTx/>
                        <a:buSzTx/>
                        <a:buFontTx/>
                        <a:buNone/>
                        <a:tabLst/>
                        <a:defRPr/>
                      </a:pPr>
                      <a:endParaRPr lang="en-US" sz="1400" dirty="0">
                        <a:solidFill>
                          <a:schemeClr val="tx1">
                            <a:lumMod val="85000"/>
                            <a:lumOff val="15000"/>
                          </a:schemeClr>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216259"/>
                  </a:ext>
                </a:extLst>
              </a:tr>
            </a:tbl>
          </a:graphicData>
        </a:graphic>
      </p:graphicFrame>
      <p:sp>
        <p:nvSpPr>
          <p:cNvPr id="2" name="TextBox 1">
            <a:extLst>
              <a:ext uri="{FF2B5EF4-FFF2-40B4-BE49-F238E27FC236}">
                <a16:creationId xmlns:a16="http://schemas.microsoft.com/office/drawing/2014/main" id="{E7B5AD0A-F0F3-4B2F-B012-D66E79498CD3}"/>
              </a:ext>
            </a:extLst>
          </p:cNvPr>
          <p:cNvSpPr txBox="1"/>
          <p:nvPr/>
        </p:nvSpPr>
        <p:spPr>
          <a:xfrm>
            <a:off x="1055385" y="2968464"/>
            <a:ext cx="10513664" cy="400110"/>
          </a:xfrm>
          <a:prstGeom prst="rect">
            <a:avLst/>
          </a:prstGeom>
          <a:noFill/>
        </p:spPr>
        <p:txBody>
          <a:bodyPr wrap="square" rtlCol="0">
            <a:spAutoFit/>
          </a:bodyPr>
          <a:lstStyle/>
          <a:p>
            <a:pPr lvl="0" defTabSz="896112">
              <a:defRPr/>
            </a:pPr>
            <a:r>
              <a:rPr lang="en-US" sz="2000" b="1" i="1" dirty="0">
                <a:solidFill>
                  <a:srgbClr val="05597B"/>
                </a:solidFill>
                <a:latin typeface="Segoe Pro" panose="020B0502040504020203" pitchFamily="34" charset="0"/>
              </a:rPr>
              <a:t>Additional $5 million from Phase 2 will fund waitlisted Phase 1 applications</a:t>
            </a:r>
          </a:p>
        </p:txBody>
      </p:sp>
    </p:spTree>
    <p:extLst>
      <p:ext uri="{BB962C8B-B14F-4D97-AF65-F5344CB8AC3E}">
        <p14:creationId xmlns:p14="http://schemas.microsoft.com/office/powerpoint/2010/main" val="358839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32C1720-01FD-864F-989D-01CBE530A964}"/>
              </a:ext>
            </a:extLst>
          </p:cNvPr>
          <p:cNvSpPr/>
          <p:nvPr/>
        </p:nvSpPr>
        <p:spPr>
          <a:xfrm>
            <a:off x="1058767" y="1403423"/>
            <a:ext cx="6770822" cy="1344638"/>
          </a:xfrm>
          <a:custGeom>
            <a:avLst/>
            <a:gdLst>
              <a:gd name="connsiteX0" fmla="*/ 0 w 6770922"/>
              <a:gd name="connsiteY0" fmla="*/ 0 h 1344658"/>
              <a:gd name="connsiteX1" fmla="*/ 6098593 w 6770922"/>
              <a:gd name="connsiteY1" fmla="*/ 0 h 1344658"/>
              <a:gd name="connsiteX2" fmla="*/ 6770922 w 6770922"/>
              <a:gd name="connsiteY2" fmla="*/ 672329 h 1344658"/>
              <a:gd name="connsiteX3" fmla="*/ 6098593 w 6770922"/>
              <a:gd name="connsiteY3" fmla="*/ 1344658 h 1344658"/>
              <a:gd name="connsiteX4" fmla="*/ 0 w 6770922"/>
              <a:gd name="connsiteY4" fmla="*/ 1344658 h 1344658"/>
              <a:gd name="connsiteX5" fmla="*/ 0 w 6770922"/>
              <a:gd name="connsiteY5" fmla="*/ 0 h 134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0922" h="1344658">
                <a:moveTo>
                  <a:pt x="0" y="0"/>
                </a:moveTo>
                <a:lnTo>
                  <a:pt x="6098593" y="0"/>
                </a:lnTo>
                <a:lnTo>
                  <a:pt x="6770922" y="672329"/>
                </a:lnTo>
                <a:lnTo>
                  <a:pt x="6098593" y="1344658"/>
                </a:lnTo>
                <a:lnTo>
                  <a:pt x="0" y="134465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9350" tIns="74675" rIns="373496" bIns="74675" numCol="1" spcCol="1270" anchor="ctr" anchorCtr="0">
            <a:noAutofit/>
          </a:bodyPr>
          <a:lstStyle/>
          <a:p>
            <a:pPr defTabSz="1244595">
              <a:lnSpc>
                <a:spcPct val="90000"/>
              </a:lnSpc>
              <a:spcAft>
                <a:spcPct val="35000"/>
              </a:spcAft>
            </a:pPr>
            <a:r>
              <a:rPr lang="en-US" sz="2800" b="1" dirty="0">
                <a:solidFill>
                  <a:srgbClr val="FFFFFF"/>
                </a:solidFill>
                <a:latin typeface="Calibri" panose="020F0502020204030204" pitchFamily="34" charset="0"/>
                <a:cs typeface="Calibri" panose="020F0502020204030204" pitchFamily="34" charset="0"/>
              </a:rPr>
              <a:t>Operating expense grants of up to $10K </a:t>
            </a:r>
            <a:br>
              <a:rPr lang="en-US" sz="2800" b="1" dirty="0">
                <a:solidFill>
                  <a:srgbClr val="FFFFFF"/>
                </a:solidFill>
                <a:latin typeface="Calibri" panose="020F0502020204030204" pitchFamily="34" charset="0"/>
                <a:cs typeface="Calibri" panose="020F0502020204030204" pitchFamily="34" charset="0"/>
              </a:rPr>
            </a:br>
            <a:r>
              <a:rPr lang="en-US" sz="2800" dirty="0">
                <a:solidFill>
                  <a:srgbClr val="FFFFFF"/>
                </a:solidFill>
                <a:latin typeface="Calibri" panose="020F0502020204030204" pitchFamily="34" charset="0"/>
                <a:cs typeface="Calibri" panose="020F0502020204030204" pitchFamily="34" charset="0"/>
              </a:rPr>
              <a:t>to small businesses with 1-25 FTE </a:t>
            </a:r>
            <a:br>
              <a:rPr lang="en-US" sz="2800" dirty="0">
                <a:solidFill>
                  <a:srgbClr val="FFFFFF"/>
                </a:solidFill>
                <a:latin typeface="Calibri" panose="020F0502020204030204" pitchFamily="34" charset="0"/>
                <a:cs typeface="Calibri" panose="020F0502020204030204" pitchFamily="34" charset="0"/>
              </a:rPr>
            </a:br>
            <a:r>
              <a:rPr lang="en-US" sz="2800" dirty="0">
                <a:solidFill>
                  <a:srgbClr val="FFFFFF"/>
                </a:solidFill>
                <a:latin typeface="Calibri" panose="020F0502020204030204" pitchFamily="34" charset="0"/>
                <a:cs typeface="Calibri" panose="020F0502020204030204" pitchFamily="34" charset="0"/>
              </a:rPr>
              <a:t>and sole proprietorships</a:t>
            </a:r>
          </a:p>
        </p:txBody>
      </p:sp>
      <p:grpSp>
        <p:nvGrpSpPr>
          <p:cNvPr id="15" name="Group 14">
            <a:extLst>
              <a:ext uri="{FF2B5EF4-FFF2-40B4-BE49-F238E27FC236}">
                <a16:creationId xmlns:a16="http://schemas.microsoft.com/office/drawing/2014/main" id="{45DE14BE-9FEA-6347-9B21-4441E88DDEFC}"/>
              </a:ext>
            </a:extLst>
          </p:cNvPr>
          <p:cNvGrpSpPr/>
          <p:nvPr/>
        </p:nvGrpSpPr>
        <p:grpSpPr>
          <a:xfrm>
            <a:off x="118523" y="165117"/>
            <a:ext cx="9119619" cy="971661"/>
            <a:chOff x="48277" y="1214983"/>
            <a:chExt cx="9119754" cy="971676"/>
          </a:xfrm>
        </p:grpSpPr>
        <p:sp>
          <p:nvSpPr>
            <p:cNvPr id="16" name="Rectangle 15">
              <a:extLst>
                <a:ext uri="{FF2B5EF4-FFF2-40B4-BE49-F238E27FC236}">
                  <a16:creationId xmlns:a16="http://schemas.microsoft.com/office/drawing/2014/main" id="{C49837A8-498C-F443-9549-A1604418FE03}"/>
                </a:ext>
              </a:extLst>
            </p:cNvPr>
            <p:cNvSpPr/>
            <p:nvPr/>
          </p:nvSpPr>
          <p:spPr>
            <a:xfrm>
              <a:off x="881093" y="1214983"/>
              <a:ext cx="8286938" cy="971676"/>
            </a:xfrm>
            <a:prstGeom prst="rect">
              <a:avLst/>
            </a:prstGeom>
          </p:spPr>
          <p:txBody>
            <a:bodyPr wrap="square">
              <a:spAutoFit/>
            </a:bodyPr>
            <a:lstStyle/>
            <a:p>
              <a:pPr defTabSz="914396"/>
              <a:r>
                <a:rPr lang="en-US" sz="2800" b="1" dirty="0">
                  <a:solidFill>
                    <a:srgbClr val="05597B"/>
                  </a:solidFill>
                  <a:latin typeface="Segoe Pro" panose="020B0502040504020203" pitchFamily="34" charset="0"/>
                </a:rPr>
                <a:t>SMALL BUSINESS EMERGENCY ASSISTANCE GRANT PROGRAM – PHASE 2</a:t>
              </a:r>
            </a:p>
          </p:txBody>
        </p:sp>
        <p:pic>
          <p:nvPicPr>
            <p:cNvPr id="17" name="Picture 16">
              <a:extLst>
                <a:ext uri="{FF2B5EF4-FFF2-40B4-BE49-F238E27FC236}">
                  <a16:creationId xmlns:a16="http://schemas.microsoft.com/office/drawing/2014/main" id="{42D05CFC-3D16-1E49-9E44-8E757156A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77" y="1219474"/>
              <a:ext cx="936949" cy="936949"/>
            </a:xfrm>
            <a:prstGeom prst="rect">
              <a:avLst/>
            </a:prstGeom>
          </p:spPr>
        </p:pic>
      </p:grpSp>
      <p:sp>
        <p:nvSpPr>
          <p:cNvPr id="19" name="Rectangle 18">
            <a:extLst>
              <a:ext uri="{FF2B5EF4-FFF2-40B4-BE49-F238E27FC236}">
                <a16:creationId xmlns:a16="http://schemas.microsoft.com/office/drawing/2014/main" id="{DC7E42C0-8645-D347-9D5F-CD62BA95D70C}"/>
              </a:ext>
            </a:extLst>
          </p:cNvPr>
          <p:cNvSpPr/>
          <p:nvPr/>
        </p:nvSpPr>
        <p:spPr>
          <a:xfrm>
            <a:off x="695282" y="3291167"/>
            <a:ext cx="10873684" cy="35184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marL="285749" indent="-285749" defTabSz="914396">
              <a:spcAft>
                <a:spcPts val="1200"/>
              </a:spcAft>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Businesses with 25 or fewer FTE per Company’s most recently NJ-WR30 filing with the Department of Labor; visit our grant award estimator to help determine your FTE: </a:t>
            </a:r>
            <a:r>
              <a:rPr lang="en-US"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https://cv.business.nj.gov</a:t>
            </a:r>
            <a:endParaRPr lang="en-US" dirty="0">
              <a:solidFill>
                <a:schemeClr val="tx1"/>
              </a:solidFill>
              <a:latin typeface="Calibri" panose="020F0502020204030204" pitchFamily="34" charset="0"/>
              <a:cs typeface="Calibri" panose="020F0502020204030204" pitchFamily="34" charset="0"/>
            </a:endParaRPr>
          </a:p>
          <a:p>
            <a:pPr marL="733851" lvl="1" indent="-285749" defTabSz="914396">
              <a:spcAft>
                <a:spcPts val="1200"/>
              </a:spcAft>
              <a:buFont typeface="Wingdings" panose="05000000000000000000" pitchFamily="2" charset="2"/>
              <a:buChar char="§"/>
            </a:pPr>
            <a:r>
              <a:rPr lang="en-US" sz="1402" dirty="0">
                <a:solidFill>
                  <a:schemeClr val="tx1"/>
                </a:solidFill>
                <a:latin typeface="Calibri" panose="020F0502020204030204" pitchFamily="34" charset="0"/>
                <a:cs typeface="Calibri" panose="020F0502020204030204" pitchFamily="34" charset="0"/>
              </a:rPr>
              <a:t>An entity with no WR30 filings will be eligible for a grant amount of $1,000. </a:t>
            </a:r>
          </a:p>
          <a:p>
            <a:pPr marL="285749" indent="-285749" defTabSz="914396">
              <a:spcAft>
                <a:spcPts val="1200"/>
              </a:spcAft>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Sole proprietorships, 1099 entities</a:t>
            </a:r>
            <a:r>
              <a:rPr lang="en-US" sz="1400" dirty="0">
                <a:solidFill>
                  <a:schemeClr val="tx1"/>
                </a:solidFill>
                <a:latin typeface="Calibri" panose="020F0502020204030204" pitchFamily="34" charset="0"/>
                <a:cs typeface="Calibri" panose="020F0502020204030204" pitchFamily="34" charset="0"/>
              </a:rPr>
              <a:t> </a:t>
            </a:r>
            <a:endParaRPr lang="en-US" dirty="0">
              <a:solidFill>
                <a:schemeClr val="tx1"/>
              </a:solidFill>
              <a:latin typeface="Calibri" panose="020F0502020204030204" pitchFamily="34" charset="0"/>
              <a:cs typeface="Calibri" panose="020F0502020204030204" pitchFamily="34" charset="0"/>
            </a:endParaRPr>
          </a:p>
          <a:p>
            <a:pPr marL="285749" indent="-285749" defTabSz="914396">
              <a:spcAft>
                <a:spcPts val="1200"/>
              </a:spcAft>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Non-profit entities that have the following designations: 501(c)(3), 501(c)(4), and 501(c)(7)</a:t>
            </a:r>
            <a:endParaRPr lang="en-US" dirty="0">
              <a:solidFill>
                <a:schemeClr val="tx1"/>
              </a:solidFill>
            </a:endParaRPr>
          </a:p>
          <a:p>
            <a:pPr marL="285750" indent="-285750">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Has a material financial need </a:t>
            </a:r>
            <a:r>
              <a:rPr lang="en-US">
                <a:solidFill>
                  <a:schemeClr val="tx1"/>
                </a:solidFill>
                <a:latin typeface="Calibri" panose="020F0502020204030204" pitchFamily="34" charset="0"/>
                <a:cs typeface="Calibri" panose="020F0502020204030204" pitchFamily="34" charset="0"/>
              </a:rPr>
              <a:t>that cannot </a:t>
            </a:r>
            <a:r>
              <a:rPr lang="en-US" dirty="0">
                <a:solidFill>
                  <a:schemeClr val="tx1"/>
                </a:solidFill>
                <a:latin typeface="Calibri" panose="020F0502020204030204" pitchFamily="34" charset="0"/>
                <a:cs typeface="Calibri" panose="020F0502020204030204" pitchFamily="34" charset="0"/>
              </a:rPr>
              <a:t>be overcome without the grant of emergency relief funds at this time</a:t>
            </a:r>
          </a:p>
          <a:p>
            <a:pPr marL="285749" indent="-285749" defTabSz="914396">
              <a:spcAft>
                <a:spcPts val="1200"/>
              </a:spcAft>
              <a:buFont typeface="Wingdings" panose="05000000000000000000" pitchFamily="2" charset="2"/>
              <a:buChar char="§"/>
            </a:pPr>
            <a:endParaRPr lang="en-US" dirty="0">
              <a:solidFill>
                <a:schemeClr val="tx1"/>
              </a:solidFill>
              <a:latin typeface="Calibri" panose="020F0502020204030204" pitchFamily="34" charset="0"/>
              <a:cs typeface="Calibri" panose="020F0502020204030204" pitchFamily="34" charset="0"/>
            </a:endParaRPr>
          </a:p>
          <a:p>
            <a:pPr defTabSz="914396">
              <a:spcAft>
                <a:spcPts val="1200"/>
              </a:spcAft>
            </a:pPr>
            <a:endParaRPr lang="en-US" dirty="0">
              <a:solidFill>
                <a:schemeClr val="tx1"/>
              </a:solidFill>
              <a:latin typeface="Calibri" panose="020F0502020204030204" pitchFamily="34" charset="0"/>
              <a:cs typeface="Calibri" panose="020F0502020204030204" pitchFamily="34" charset="0"/>
            </a:endParaRPr>
          </a:p>
          <a:p>
            <a:pPr marL="285749" indent="-285749" defTabSz="914396">
              <a:spcAft>
                <a:spcPts val="1200"/>
              </a:spcAft>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Entity must be registered to do business in New Jersey at the time of application and in operation as of February 15, 2020</a:t>
            </a:r>
          </a:p>
          <a:p>
            <a:pPr marL="285749" indent="-285749" defTabSz="914396">
              <a:spcAft>
                <a:spcPts val="1200"/>
              </a:spcAft>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Department of Labor good standing</a:t>
            </a:r>
          </a:p>
          <a:p>
            <a:pPr marL="285749" indent="-285749" defTabSz="914396">
              <a:spcAft>
                <a:spcPts val="1200"/>
              </a:spcAft>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Must fill out and certify simplified debarment legal questionnaire</a:t>
            </a:r>
          </a:p>
          <a:p>
            <a:pPr marL="285749" indent="-285749" defTabSz="914396">
              <a:spcAft>
                <a:spcPts val="1200"/>
              </a:spcAft>
              <a:buFont typeface="Wingdings" panose="05000000000000000000" pitchFamily="2" charset="2"/>
              <a:buChar char="§"/>
            </a:pPr>
            <a:r>
              <a:rPr lang="en-US" sz="1598" dirty="0">
                <a:solidFill>
                  <a:schemeClr val="tx1"/>
                </a:solidFill>
                <a:latin typeface="Calibri" panose="020F0502020204030204" pitchFamily="34" charset="0"/>
                <a:cs typeface="Calibri" panose="020F0502020204030204" pitchFamily="34" charset="0"/>
              </a:rPr>
              <a:t>Previous Applicants:</a:t>
            </a:r>
          </a:p>
          <a:p>
            <a:pPr marL="733851" lvl="1" indent="-285749" defTabSz="914396">
              <a:spcAft>
                <a:spcPts val="1200"/>
              </a:spcAft>
              <a:buFont typeface="Wingdings" panose="05000000000000000000" pitchFamily="2" charset="2"/>
              <a:buChar char="§"/>
            </a:pPr>
            <a:r>
              <a:rPr lang="en-US" sz="1402" dirty="0">
                <a:solidFill>
                  <a:schemeClr val="tx1"/>
                </a:solidFill>
                <a:latin typeface="Calibri" panose="020F0502020204030204" pitchFamily="34" charset="0"/>
                <a:cs typeface="Calibri" panose="020F0502020204030204" pitchFamily="34" charset="0"/>
              </a:rPr>
              <a:t>Businesses with 5 or fewer FTE that were approved under Phase 1 are NOT eligible for </a:t>
            </a:r>
            <a:r>
              <a:rPr lang="en-US" sz="1402" dirty="0">
                <a:solidFill>
                  <a:srgbClr val="000000"/>
                </a:solidFill>
                <a:latin typeface="Calibri" panose="020F0502020204030204" pitchFamily="34" charset="0"/>
                <a:cs typeface="Calibri" panose="020F0502020204030204" pitchFamily="34" charset="0"/>
              </a:rPr>
              <a:t>Phase 2  as they will have reached their maximum funding.</a:t>
            </a:r>
          </a:p>
          <a:p>
            <a:pPr marL="285749" indent="-285749" defTabSz="914396">
              <a:spcAft>
                <a:spcPts val="1200"/>
              </a:spcAft>
              <a:buFont typeface="Wingdings" panose="05000000000000000000" pitchFamily="2" charset="2"/>
              <a:buChar char="§"/>
            </a:pPr>
            <a:endParaRPr lang="en-US" dirty="0">
              <a:solidFill>
                <a:srgbClr val="000000"/>
              </a:solidFill>
              <a:latin typeface="Calibri" panose="020F0502020204030204" pitchFamily="34" charset="0"/>
              <a:cs typeface="Calibri" panose="020F0502020204030204" pitchFamily="34" charset="0"/>
            </a:endParaRPr>
          </a:p>
          <a:p>
            <a:pPr marL="285749" indent="-285749" defTabSz="914396">
              <a:spcAft>
                <a:spcPts val="1200"/>
              </a:spcAft>
              <a:buFont typeface="Wingdings" panose="05000000000000000000" pitchFamily="2" charset="2"/>
              <a:buChar char="§"/>
            </a:pPr>
            <a:endParaRPr lang="en-US" dirty="0">
              <a:solidFill>
                <a:srgbClr val="000000"/>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76CBB781-6DB6-0246-917A-069363E71C71}"/>
              </a:ext>
            </a:extLst>
          </p:cNvPr>
          <p:cNvSpPr/>
          <p:nvPr/>
        </p:nvSpPr>
        <p:spPr>
          <a:xfrm>
            <a:off x="389893" y="2748061"/>
            <a:ext cx="2454539" cy="514749"/>
          </a:xfrm>
          <a:prstGeom prst="rect">
            <a:avLst/>
          </a:prstGeom>
        </p:spPr>
        <p:txBody>
          <a:bodyPr wrap="square">
            <a:spAutoFit/>
          </a:bodyPr>
          <a:lstStyle/>
          <a:p>
            <a:pPr algn="ctr" defTabSz="914396">
              <a:lnSpc>
                <a:spcPct val="150000"/>
              </a:lnSpc>
            </a:pPr>
            <a:r>
              <a:rPr lang="en-US" sz="2000" b="1" dirty="0">
                <a:solidFill>
                  <a:srgbClr val="84BD00"/>
                </a:solidFill>
                <a:latin typeface="Calibri" panose="020F0502020204030204" pitchFamily="34" charset="0"/>
                <a:cs typeface="Calibri" panose="020F0502020204030204" pitchFamily="34" charset="0"/>
              </a:rPr>
              <a:t>Business Eligibility</a:t>
            </a:r>
          </a:p>
        </p:txBody>
      </p:sp>
      <p:cxnSp>
        <p:nvCxnSpPr>
          <p:cNvPr id="11" name="Straight Connector 10">
            <a:extLst>
              <a:ext uri="{FF2B5EF4-FFF2-40B4-BE49-F238E27FC236}">
                <a16:creationId xmlns:a16="http://schemas.microsoft.com/office/drawing/2014/main" id="{14DC061D-F924-DD47-9809-EABC75D4B03E}"/>
              </a:ext>
            </a:extLst>
          </p:cNvPr>
          <p:cNvCxnSpPr/>
          <p:nvPr/>
        </p:nvCxnSpPr>
        <p:spPr>
          <a:xfrm>
            <a:off x="380150" y="1202772"/>
            <a:ext cx="11021480"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graphicFrame>
        <p:nvGraphicFramePr>
          <p:cNvPr id="10" name="Table 9">
            <a:extLst>
              <a:ext uri="{FF2B5EF4-FFF2-40B4-BE49-F238E27FC236}">
                <a16:creationId xmlns:a16="http://schemas.microsoft.com/office/drawing/2014/main" id="{F70328B6-FABD-4144-92A4-83AC9EA429A8}"/>
              </a:ext>
            </a:extLst>
          </p:cNvPr>
          <p:cNvGraphicFramePr>
            <a:graphicFrameLocks noGrp="1"/>
          </p:cNvGraphicFramePr>
          <p:nvPr/>
        </p:nvGraphicFramePr>
        <p:xfrm>
          <a:off x="7961714" y="1240782"/>
          <a:ext cx="3597506" cy="1859280"/>
        </p:xfrm>
        <a:graphic>
          <a:graphicData uri="http://schemas.openxmlformats.org/drawingml/2006/table">
            <a:tbl>
              <a:tblPr firstRow="1" bandRow="1">
                <a:tableStyleId>{5C22544A-7EE6-4342-B048-85BDC9FD1C3A}</a:tableStyleId>
              </a:tblPr>
              <a:tblGrid>
                <a:gridCol w="3597506">
                  <a:extLst>
                    <a:ext uri="{9D8B030D-6E8A-4147-A177-3AD203B41FA5}">
                      <a16:colId xmlns:a16="http://schemas.microsoft.com/office/drawing/2014/main" val="2221384788"/>
                    </a:ext>
                  </a:extLst>
                </a:gridCol>
              </a:tblGrid>
              <a:tr h="449913">
                <a:tc>
                  <a:txBody>
                    <a:bodyPr/>
                    <a:lstStyle/>
                    <a:p>
                      <a:pPr marL="0" marR="0" lvl="0" indent="0" algn="ctr" defTabSz="896112"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Calibri" panose="020F0502020204030204" pitchFamily="34" charset="0"/>
                          <a:cs typeface="Calibri" panose="020F0502020204030204" pitchFamily="34" charset="0"/>
                        </a:rPr>
                        <a:t>Program Size</a:t>
                      </a:r>
                    </a:p>
                  </a:txBody>
                  <a:tcPr marL="91438" marR="91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30844"/>
                  </a:ext>
                </a:extLst>
              </a:tr>
              <a:tr h="1390905">
                <a:tc>
                  <a:txBody>
                    <a:bodyPr/>
                    <a:lstStyle/>
                    <a:p>
                      <a:pPr algn="ctr"/>
                      <a:r>
                        <a:rPr lang="en-US" sz="2800" b="1" i="0" dirty="0">
                          <a:solidFill>
                            <a:schemeClr val="tx1"/>
                          </a:solidFill>
                          <a:latin typeface="Calibri" panose="020F0502020204030204" pitchFamily="34" charset="0"/>
                          <a:cs typeface="Calibri" panose="020F0502020204030204" pitchFamily="34" charset="0"/>
                        </a:rPr>
                        <a:t>$45M</a:t>
                      </a:r>
                    </a:p>
                    <a:p>
                      <a:pPr marL="0" marR="0" indent="0" algn="ctr" defTabSz="896112"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Light" panose="020F0302020204030204" pitchFamily="34" charset="0"/>
                          <a:cs typeface="Calibri Light" panose="020F0302020204030204" pitchFamily="34" charset="0"/>
                        </a:rPr>
                        <a:t>(Phase 2)</a:t>
                      </a:r>
                    </a:p>
                    <a:p>
                      <a:pPr marL="0" marR="0" indent="0" algn="ctr" defTabSz="896112" rtl="0" eaLnBrk="1" fontAlgn="auto" latinLnBrk="0" hangingPunct="1">
                        <a:lnSpc>
                          <a:spcPct val="100000"/>
                        </a:lnSpc>
                        <a:spcBef>
                          <a:spcPts val="0"/>
                        </a:spcBef>
                        <a:spcAft>
                          <a:spcPts val="0"/>
                        </a:spcAft>
                        <a:buClrTx/>
                        <a:buSzTx/>
                        <a:buFontTx/>
                        <a:buNone/>
                        <a:tabLst/>
                        <a:defRPr/>
                      </a:pPr>
                      <a:endParaRPr lang="en-US" sz="1400" dirty="0">
                        <a:solidFill>
                          <a:schemeClr val="tx1">
                            <a:lumMod val="85000"/>
                            <a:lumOff val="15000"/>
                          </a:schemeClr>
                        </a:solidFill>
                        <a:latin typeface="Calibri Light" panose="020F0302020204030204" pitchFamily="34" charset="0"/>
                        <a:cs typeface="Calibri Light" panose="020F0302020204030204" pitchFamily="34" charset="0"/>
                      </a:endParaRPr>
                    </a:p>
                    <a:p>
                      <a:pPr marL="0" marR="0" indent="0" algn="ctr" defTabSz="896112" rtl="0" eaLnBrk="1" fontAlgn="auto" latinLnBrk="0" hangingPunct="1">
                        <a:lnSpc>
                          <a:spcPct val="100000"/>
                        </a:lnSpc>
                        <a:spcBef>
                          <a:spcPts val="0"/>
                        </a:spcBef>
                        <a:spcAft>
                          <a:spcPts val="0"/>
                        </a:spcAft>
                        <a:buClrTx/>
                        <a:buSzTx/>
                        <a:buFontTx/>
                        <a:buNone/>
                        <a:tabLst/>
                        <a:defRPr/>
                      </a:pPr>
                      <a:endParaRPr lang="en-US" sz="1400" dirty="0">
                        <a:solidFill>
                          <a:schemeClr val="tx1">
                            <a:lumMod val="85000"/>
                            <a:lumOff val="15000"/>
                          </a:schemeClr>
                        </a:solidFill>
                        <a:latin typeface="Calibri Light" panose="020F0302020204030204" pitchFamily="34" charset="0"/>
                        <a:cs typeface="Calibri Light" panose="020F0302020204030204" pitchFamily="34" charset="0"/>
                      </a:endParaRPr>
                    </a:p>
                    <a:p>
                      <a:pPr marL="0" marR="0" indent="0" algn="ctr" defTabSz="896112" rtl="0" eaLnBrk="1" fontAlgn="auto" latinLnBrk="0" hangingPunct="1">
                        <a:lnSpc>
                          <a:spcPct val="100000"/>
                        </a:lnSpc>
                        <a:spcBef>
                          <a:spcPts val="0"/>
                        </a:spcBef>
                        <a:spcAft>
                          <a:spcPts val="0"/>
                        </a:spcAft>
                        <a:buClrTx/>
                        <a:buSzTx/>
                        <a:buFontTx/>
                        <a:buNone/>
                        <a:tabLst/>
                        <a:defRPr/>
                      </a:pPr>
                      <a:endParaRPr lang="en-US" sz="1400" dirty="0">
                        <a:solidFill>
                          <a:schemeClr val="tx1">
                            <a:lumMod val="85000"/>
                            <a:lumOff val="15000"/>
                          </a:schemeClr>
                        </a:solidFill>
                        <a:latin typeface="Calibri Light" panose="020F0302020204030204" pitchFamily="34" charset="0"/>
                        <a:cs typeface="Calibri Light" panose="020F0302020204030204" pitchFamily="34" charset="0"/>
                      </a:endParaRPr>
                    </a:p>
                  </a:txBody>
                  <a:tcPr marL="91438" marR="91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216259"/>
                  </a:ext>
                </a:extLst>
              </a:tr>
            </a:tbl>
          </a:graphicData>
        </a:graphic>
      </p:graphicFrame>
    </p:spTree>
    <p:extLst>
      <p:ext uri="{BB962C8B-B14F-4D97-AF65-F5344CB8AC3E}">
        <p14:creationId xmlns:p14="http://schemas.microsoft.com/office/powerpoint/2010/main" val="167625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5DE14BE-9FEA-6347-9B21-4441E88DDEFC}"/>
              </a:ext>
            </a:extLst>
          </p:cNvPr>
          <p:cNvGrpSpPr/>
          <p:nvPr/>
        </p:nvGrpSpPr>
        <p:grpSpPr>
          <a:xfrm>
            <a:off x="118523" y="221310"/>
            <a:ext cx="9128236" cy="1197721"/>
            <a:chOff x="48277" y="1271176"/>
            <a:chExt cx="9128371" cy="1197739"/>
          </a:xfrm>
        </p:grpSpPr>
        <p:sp>
          <p:nvSpPr>
            <p:cNvPr id="16" name="Rectangle 15">
              <a:extLst>
                <a:ext uri="{FF2B5EF4-FFF2-40B4-BE49-F238E27FC236}">
                  <a16:creationId xmlns:a16="http://schemas.microsoft.com/office/drawing/2014/main" id="{C49837A8-498C-F443-9549-A1604418FE03}"/>
                </a:ext>
              </a:extLst>
            </p:cNvPr>
            <p:cNvSpPr/>
            <p:nvPr/>
          </p:nvSpPr>
          <p:spPr>
            <a:xfrm>
              <a:off x="889710" y="1516582"/>
              <a:ext cx="8286938" cy="952333"/>
            </a:xfrm>
            <a:prstGeom prst="rect">
              <a:avLst/>
            </a:prstGeom>
          </p:spPr>
          <p:txBody>
            <a:bodyPr wrap="square">
              <a:spAutoFit/>
            </a:bodyPr>
            <a:lstStyle/>
            <a:p>
              <a:pPr defTabSz="914396">
                <a:defRPr/>
              </a:pPr>
              <a:r>
                <a:rPr lang="en-US" sz="2800" b="1" dirty="0">
                  <a:solidFill>
                    <a:srgbClr val="05597B"/>
                  </a:solidFill>
                  <a:latin typeface="Segoe Pro" panose="020B0502040504020203" pitchFamily="34" charset="0"/>
                </a:rPr>
                <a:t>ENSURING EQUITY, INCREASING ACCESSIBLITY</a:t>
              </a:r>
            </a:p>
            <a:p>
              <a:pPr defTabSz="914396">
                <a:defRPr/>
              </a:pPr>
              <a:endParaRPr lang="en-US" sz="2800" b="1" dirty="0">
                <a:solidFill>
                  <a:srgbClr val="05597B"/>
                </a:solidFill>
                <a:latin typeface="Segoe Pro" panose="020B0502040504020203" pitchFamily="34" charset="0"/>
              </a:endParaRPr>
            </a:p>
          </p:txBody>
        </p:sp>
        <p:pic>
          <p:nvPicPr>
            <p:cNvPr id="17" name="Picture 16">
              <a:extLst>
                <a:ext uri="{FF2B5EF4-FFF2-40B4-BE49-F238E27FC236}">
                  <a16:creationId xmlns:a16="http://schemas.microsoft.com/office/drawing/2014/main" id="{42D05CFC-3D16-1E49-9E44-8E757156A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77" y="1271176"/>
              <a:ext cx="936949" cy="936949"/>
            </a:xfrm>
            <a:prstGeom prst="rect">
              <a:avLst/>
            </a:prstGeom>
          </p:spPr>
        </p:pic>
      </p:grpSp>
      <p:cxnSp>
        <p:nvCxnSpPr>
          <p:cNvPr id="11" name="Straight Connector 10">
            <a:extLst>
              <a:ext uri="{FF2B5EF4-FFF2-40B4-BE49-F238E27FC236}">
                <a16:creationId xmlns:a16="http://schemas.microsoft.com/office/drawing/2014/main" id="{14DC061D-F924-DD47-9809-EABC75D4B03E}"/>
              </a:ext>
            </a:extLst>
          </p:cNvPr>
          <p:cNvCxnSpPr/>
          <p:nvPr/>
        </p:nvCxnSpPr>
        <p:spPr>
          <a:xfrm>
            <a:off x="380150" y="1202772"/>
            <a:ext cx="11021480"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graphicFrame>
        <p:nvGraphicFramePr>
          <p:cNvPr id="10" name="Table 9">
            <a:extLst>
              <a:ext uri="{FF2B5EF4-FFF2-40B4-BE49-F238E27FC236}">
                <a16:creationId xmlns:a16="http://schemas.microsoft.com/office/drawing/2014/main" id="{F70328B6-FABD-4144-92A4-83AC9EA429A8}"/>
              </a:ext>
            </a:extLst>
          </p:cNvPr>
          <p:cNvGraphicFramePr>
            <a:graphicFrameLocks noGrp="1"/>
          </p:cNvGraphicFramePr>
          <p:nvPr>
            <p:extLst>
              <p:ext uri="{D42A27DB-BD31-4B8C-83A1-F6EECF244321}">
                <p14:modId xmlns:p14="http://schemas.microsoft.com/office/powerpoint/2010/main" val="3859616456"/>
              </p:ext>
            </p:extLst>
          </p:nvPr>
        </p:nvGraphicFramePr>
        <p:xfrm>
          <a:off x="405005" y="1352802"/>
          <a:ext cx="10810657" cy="822960"/>
        </p:xfrm>
        <a:graphic>
          <a:graphicData uri="http://schemas.openxmlformats.org/drawingml/2006/table">
            <a:tbl>
              <a:tblPr firstRow="1" bandRow="1">
                <a:tableStyleId>{5C22544A-7EE6-4342-B048-85BDC9FD1C3A}</a:tableStyleId>
              </a:tblPr>
              <a:tblGrid>
                <a:gridCol w="10810657">
                  <a:extLst>
                    <a:ext uri="{9D8B030D-6E8A-4147-A177-3AD203B41FA5}">
                      <a16:colId xmlns:a16="http://schemas.microsoft.com/office/drawing/2014/main" val="2221384788"/>
                    </a:ext>
                  </a:extLst>
                </a:gridCol>
              </a:tblGrid>
              <a:tr h="808386">
                <a:tc>
                  <a:txBody>
                    <a:bodyPr/>
                    <a:lstStyle/>
                    <a:p>
                      <a:pPr marL="0" marR="0" lvl="0" indent="0" algn="l" defTabSz="896112"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Calibri" panose="020F0502020204030204" pitchFamily="34" charset="0"/>
                          <a:cs typeface="Calibri" panose="020F0502020204030204" pitchFamily="34" charset="0"/>
                        </a:rPr>
                        <a:t>$15 million of Phase 2 funding will be reserved for eligible businesses in </a:t>
                      </a:r>
                    </a:p>
                    <a:p>
                      <a:pPr marL="0" marR="0" lvl="0" indent="0" algn="l" defTabSz="896112" rtl="0" eaLnBrk="1" fontAlgn="auto" latinLnBrk="0" hangingPunct="1">
                        <a:lnSpc>
                          <a:spcPct val="100000"/>
                        </a:lnSpc>
                        <a:spcBef>
                          <a:spcPts val="0"/>
                        </a:spcBef>
                        <a:spcAft>
                          <a:spcPts val="0"/>
                        </a:spcAft>
                        <a:buClrTx/>
                        <a:buSzTx/>
                        <a:buFontTx/>
                        <a:buNone/>
                        <a:tabLst/>
                        <a:defRPr/>
                      </a:pPr>
                      <a:r>
                        <a:rPr lang="en-US" sz="2400" b="1" kern="1200" dirty="0">
                          <a:solidFill>
                            <a:schemeClr val="accent2"/>
                          </a:solidFill>
                          <a:latin typeface="Calibri" panose="020F0502020204030204" pitchFamily="34" charset="0"/>
                          <a:ea typeface="+mn-ea"/>
                          <a:cs typeface="Calibri" panose="020F0502020204030204" pitchFamily="34" charset="0"/>
                        </a:rPr>
                        <a:t>Eligible </a:t>
                      </a:r>
                      <a:r>
                        <a:rPr lang="en-US" sz="2400" b="1" dirty="0">
                          <a:solidFill>
                            <a:schemeClr val="accent2"/>
                          </a:solidFill>
                          <a:latin typeface="Calibri" panose="020F0502020204030204" pitchFamily="34" charset="0"/>
                          <a:cs typeface="Calibri" panose="020F0502020204030204" pitchFamily="34" charset="0"/>
                        </a:rPr>
                        <a:t>Opportunity Zones Census Tracts (OZs)</a:t>
                      </a:r>
                      <a:endParaRPr lang="en-US" sz="2800" b="1" dirty="0">
                        <a:solidFill>
                          <a:schemeClr val="tx1"/>
                        </a:solidFill>
                        <a:latin typeface="Calibri" panose="020F0502020204030204" pitchFamily="34" charset="0"/>
                        <a:cs typeface="Calibri" panose="020F0502020204030204" pitchFamily="34" charset="0"/>
                      </a:endParaRPr>
                    </a:p>
                  </a:txBody>
                  <a:tcPr marL="91438" marR="91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30844"/>
                  </a:ext>
                </a:extLst>
              </a:tr>
            </a:tbl>
          </a:graphicData>
        </a:graphic>
      </p:graphicFrame>
      <p:pic>
        <p:nvPicPr>
          <p:cNvPr id="9" name="Picture 8" descr="A close up of a map&#10;&#10;Description generated with high confidence">
            <a:extLst>
              <a:ext uri="{FF2B5EF4-FFF2-40B4-BE49-F238E27FC236}">
                <a16:creationId xmlns:a16="http://schemas.microsoft.com/office/drawing/2014/main" id="{98A28758-1F3F-452F-8566-F66A2E43EF10}"/>
              </a:ext>
            </a:extLst>
          </p:cNvPr>
          <p:cNvPicPr>
            <a:picLocks noChangeAspect="1"/>
          </p:cNvPicPr>
          <p:nvPr/>
        </p:nvPicPr>
        <p:blipFill rotWithShape="1">
          <a:blip r:embed="rId3"/>
          <a:srcRect l="13608" r="13927"/>
          <a:stretch/>
        </p:blipFill>
        <p:spPr>
          <a:xfrm>
            <a:off x="8934119" y="1562972"/>
            <a:ext cx="2705896" cy="5601146"/>
          </a:xfrm>
          <a:prstGeom prst="rect">
            <a:avLst/>
          </a:prstGeom>
          <a:effectLst>
            <a:innerShdw blurRad="114300">
              <a:prstClr val="black"/>
            </a:innerShdw>
          </a:effectLst>
        </p:spPr>
      </p:pic>
      <p:sp>
        <p:nvSpPr>
          <p:cNvPr id="2" name="Rectangle 1">
            <a:extLst>
              <a:ext uri="{FF2B5EF4-FFF2-40B4-BE49-F238E27FC236}">
                <a16:creationId xmlns:a16="http://schemas.microsoft.com/office/drawing/2014/main" id="{DE28EF97-B1BC-422D-8F76-A05A0BB5D7D5}"/>
              </a:ext>
            </a:extLst>
          </p:cNvPr>
          <p:cNvSpPr/>
          <p:nvPr/>
        </p:nvSpPr>
        <p:spPr>
          <a:xfrm>
            <a:off x="380150" y="3002489"/>
            <a:ext cx="8945176" cy="814442"/>
          </a:xfrm>
          <a:prstGeom prst="rect">
            <a:avLst/>
          </a:prstGeom>
        </p:spPr>
        <p:txBody>
          <a:bodyPr wrap="square">
            <a:spAutoFit/>
          </a:bodyPr>
          <a:lstStyle/>
          <a:p>
            <a:pPr defTabSz="878279">
              <a:defRPr/>
            </a:pPr>
            <a:r>
              <a:rPr lang="en-US" sz="2352" b="1" dirty="0">
                <a:solidFill>
                  <a:schemeClr val="accent2"/>
                </a:solidFill>
                <a:latin typeface="Calibri" panose="020F0502020204030204" pitchFamily="34" charset="0"/>
                <a:cs typeface="Calibri" panose="020F0502020204030204" pitchFamily="34" charset="0"/>
              </a:rPr>
              <a:t>Language access services will be available to non-English speaking applicants:</a:t>
            </a:r>
          </a:p>
        </p:txBody>
      </p:sp>
      <p:sp>
        <p:nvSpPr>
          <p:cNvPr id="3" name="Rectangle 2">
            <a:extLst>
              <a:ext uri="{FF2B5EF4-FFF2-40B4-BE49-F238E27FC236}">
                <a16:creationId xmlns:a16="http://schemas.microsoft.com/office/drawing/2014/main" id="{D1BC85DC-6FFD-4E83-92DD-530B2A1716E8}"/>
              </a:ext>
            </a:extLst>
          </p:cNvPr>
          <p:cNvSpPr/>
          <p:nvPr/>
        </p:nvSpPr>
        <p:spPr>
          <a:xfrm>
            <a:off x="405005" y="3816931"/>
            <a:ext cx="8556830" cy="2263889"/>
          </a:xfrm>
          <a:prstGeom prst="rect">
            <a:avLst/>
          </a:prstGeom>
        </p:spPr>
        <p:txBody>
          <a:bodyPr wrap="square">
            <a:spAutoFit/>
          </a:bodyPr>
          <a:lstStyle/>
          <a:p>
            <a:pPr marL="280064" indent="-280064" defTabSz="878279">
              <a:buClr>
                <a:srgbClr val="84BD00"/>
              </a:buClr>
              <a:buFont typeface=".Lucida Grande UI Regular"/>
              <a:buChar char="►"/>
              <a:defRPr/>
            </a:pPr>
            <a:r>
              <a:rPr lang="en-US" sz="1568" dirty="0">
                <a:solidFill>
                  <a:sysClr val="windowText" lastClr="000000"/>
                </a:solidFill>
                <a:latin typeface="Calibri" panose="020F0502020204030204" pitchFamily="34" charset="0"/>
                <a:cs typeface="Calibri" panose="020F0502020204030204" pitchFamily="34" charset="0"/>
              </a:rPr>
              <a:t>Application and cv.business.nj.gov portal available in Spanish</a:t>
            </a:r>
          </a:p>
          <a:p>
            <a:pPr defTabSz="878279">
              <a:buClr>
                <a:srgbClr val="84BD00"/>
              </a:buClr>
              <a:defRPr/>
            </a:pPr>
            <a:endParaRPr lang="en-US" sz="1568" dirty="0">
              <a:solidFill>
                <a:sysClr val="windowText" lastClr="000000"/>
              </a:solidFill>
              <a:latin typeface="Calibri" panose="020F0502020204030204" pitchFamily="34" charset="0"/>
              <a:cs typeface="Calibri" panose="020F0502020204030204" pitchFamily="34" charset="0"/>
            </a:endParaRPr>
          </a:p>
          <a:p>
            <a:pPr marL="280064" indent="-280064" defTabSz="878279">
              <a:buClr>
                <a:srgbClr val="84BD00"/>
              </a:buClr>
              <a:buFont typeface=".Lucida Grande UI Regular"/>
              <a:buChar char="►"/>
              <a:defRPr/>
            </a:pPr>
            <a:r>
              <a:rPr lang="en-US" sz="1568" dirty="0">
                <a:solidFill>
                  <a:sysClr val="windowText" lastClr="000000"/>
                </a:solidFill>
                <a:latin typeface="Calibri" panose="020F0502020204030204" pitchFamily="34" charset="0"/>
                <a:cs typeface="Calibri" panose="020F0502020204030204" pitchFamily="34" charset="0"/>
              </a:rPr>
              <a:t>NJEDA has contracted for interpretation services to support speakers of nine additional languages – </a:t>
            </a:r>
            <a:r>
              <a:rPr lang="en-US" sz="1568" i="1" dirty="0">
                <a:solidFill>
                  <a:sysClr val="windowText" lastClr="000000"/>
                </a:solidFill>
                <a:latin typeface="Calibri" panose="020F0502020204030204" pitchFamily="34" charset="0"/>
                <a:cs typeface="Calibri" panose="020F0502020204030204" pitchFamily="34" charset="0"/>
              </a:rPr>
              <a:t>Arabic, Chinese (Mandarin and Cantonese), Gujarati, Hindi, Italian, Korean, Polish, Portuguese, and Tagalog. </a:t>
            </a:r>
            <a:r>
              <a:rPr lang="en-US" sz="1568" dirty="0">
                <a:solidFill>
                  <a:sysClr val="windowText" lastClr="000000"/>
                </a:solidFill>
                <a:latin typeface="Calibri" panose="020F0502020204030204" pitchFamily="34" charset="0"/>
                <a:cs typeface="Calibri" panose="020F0502020204030204" pitchFamily="34" charset="0"/>
              </a:rPr>
              <a:t>Translated versions of the application itself will be available in advance of opening. </a:t>
            </a:r>
            <a:br>
              <a:rPr lang="en-US" sz="1568" i="1" dirty="0">
                <a:solidFill>
                  <a:sysClr val="windowText" lastClr="000000"/>
                </a:solidFill>
                <a:latin typeface="Calibri" panose="020F0502020204030204" pitchFamily="34" charset="0"/>
                <a:cs typeface="Calibri" panose="020F0502020204030204" pitchFamily="34" charset="0"/>
              </a:rPr>
            </a:br>
            <a:endParaRPr lang="en-US" sz="1568" i="1" dirty="0">
              <a:solidFill>
                <a:sysClr val="windowText" lastClr="000000"/>
              </a:solidFill>
              <a:latin typeface="Calibri" panose="020F0502020204030204" pitchFamily="34" charset="0"/>
              <a:cs typeface="Calibri" panose="020F0502020204030204" pitchFamily="34" charset="0"/>
            </a:endParaRPr>
          </a:p>
          <a:p>
            <a:pPr marL="728165" lvl="1" indent="-280064" defTabSz="878279">
              <a:buClr>
                <a:srgbClr val="84BD00"/>
              </a:buClr>
              <a:buFont typeface="Wingdings" panose="05000000000000000000" pitchFamily="2" charset="2"/>
              <a:buChar char="v"/>
              <a:defRPr/>
            </a:pPr>
            <a:r>
              <a:rPr lang="en-US" sz="1568" dirty="0">
                <a:solidFill>
                  <a:sysClr val="windowText" lastClr="000000"/>
                </a:solidFill>
                <a:latin typeface="Calibri" panose="020F0502020204030204" pitchFamily="34" charset="0"/>
                <a:cs typeface="Calibri" panose="020F0502020204030204" pitchFamily="34" charset="0"/>
              </a:rPr>
              <a:t>In advance of the application launch, applicants can contact </a:t>
            </a:r>
            <a:r>
              <a:rPr lang="en-US" sz="1568" dirty="0">
                <a:solidFill>
                  <a:sysClr val="windowText" lastClr="000000"/>
                </a:solidFill>
                <a:latin typeface="Calibri" panose="020F0502020204030204" pitchFamily="34" charset="0"/>
                <a:cs typeface="Calibri" panose="020F0502020204030204" pitchFamily="34" charset="0"/>
                <a:hlinkClick r:id="rId4"/>
              </a:rPr>
              <a:t>languagehelp@njeda.com</a:t>
            </a:r>
            <a:r>
              <a:rPr lang="en-US" sz="1568" dirty="0">
                <a:solidFill>
                  <a:sysClr val="windowText" lastClr="000000"/>
                </a:solidFill>
                <a:latin typeface="Calibri" panose="020F0502020204030204" pitchFamily="34" charset="0"/>
                <a:cs typeface="Calibri" panose="020F0502020204030204" pitchFamily="34" charset="0"/>
              </a:rPr>
              <a:t> to receive a call within one business day from a representative who can communicate with them in their primary language</a:t>
            </a:r>
          </a:p>
        </p:txBody>
      </p:sp>
      <p:sp>
        <p:nvSpPr>
          <p:cNvPr id="5" name="TextBox 4">
            <a:extLst>
              <a:ext uri="{FF2B5EF4-FFF2-40B4-BE49-F238E27FC236}">
                <a16:creationId xmlns:a16="http://schemas.microsoft.com/office/drawing/2014/main" id="{87EE3DE2-5336-4936-9775-83C298EF9BFD}"/>
              </a:ext>
            </a:extLst>
          </p:cNvPr>
          <p:cNvSpPr txBox="1"/>
          <p:nvPr/>
        </p:nvSpPr>
        <p:spPr>
          <a:xfrm>
            <a:off x="466037" y="2221466"/>
            <a:ext cx="9274628" cy="1015663"/>
          </a:xfrm>
          <a:prstGeom prst="rect">
            <a:avLst/>
          </a:prstGeom>
          <a:noFill/>
        </p:spPr>
        <p:txBody>
          <a:bodyPr wrap="square" rtlCol="0">
            <a:spAutoFit/>
          </a:bodyPr>
          <a:lstStyle/>
          <a:p>
            <a:r>
              <a:rPr lang="en-US" sz="2000" b="1" i="1" dirty="0">
                <a:solidFill>
                  <a:srgbClr val="05597B"/>
                </a:solidFill>
                <a:latin typeface="Segoe Pro" panose="020B0502040504020203" pitchFamily="34" charset="0"/>
              </a:rPr>
              <a:t>Every county has at least one eligible Opportunity Zone census tract</a:t>
            </a:r>
          </a:p>
          <a:p>
            <a:r>
              <a:rPr lang="en-US" sz="2000" b="1" i="1" dirty="0">
                <a:solidFill>
                  <a:srgbClr val="05597B"/>
                </a:solidFill>
                <a:latin typeface="Segoe Pro" panose="020B0502040504020203" pitchFamily="34" charset="0"/>
                <a:hlinkClick r:id="rId5"/>
              </a:rPr>
              <a:t>Link to COVID business portal for OZ map tool</a:t>
            </a:r>
            <a:endParaRPr lang="en-US" sz="2000" b="1" i="1" dirty="0">
              <a:solidFill>
                <a:srgbClr val="05597B"/>
              </a:solidFill>
              <a:latin typeface="Segoe Pro" panose="020B0502040504020203" pitchFamily="34" charset="0"/>
            </a:endParaRPr>
          </a:p>
          <a:p>
            <a:endParaRPr lang="en-US" sz="2000" b="1" i="1" dirty="0">
              <a:solidFill>
                <a:srgbClr val="05597B"/>
              </a:solidFill>
              <a:latin typeface="Segoe Pro" panose="020B0502040504020203" pitchFamily="34" charset="0"/>
            </a:endParaRPr>
          </a:p>
        </p:txBody>
      </p:sp>
    </p:spTree>
    <p:extLst>
      <p:ext uri="{BB962C8B-B14F-4D97-AF65-F5344CB8AC3E}">
        <p14:creationId xmlns:p14="http://schemas.microsoft.com/office/powerpoint/2010/main" val="1322286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7D49B-E67D-441D-A76A-E92BC4B76185}"/>
              </a:ext>
            </a:extLst>
          </p:cNvPr>
          <p:cNvPicPr>
            <a:picLocks noChangeAspect="1"/>
          </p:cNvPicPr>
          <p:nvPr/>
        </p:nvPicPr>
        <p:blipFill>
          <a:blip r:embed="rId2"/>
          <a:stretch>
            <a:fillRect/>
          </a:stretch>
        </p:blipFill>
        <p:spPr>
          <a:xfrm rot="-1740000">
            <a:off x="1025975" y="1020102"/>
            <a:ext cx="4105795" cy="5294315"/>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2CCE220A-4CFC-4D4F-83D3-0B69D7965210}"/>
              </a:ext>
            </a:extLst>
          </p:cNvPr>
          <p:cNvPicPr>
            <a:picLocks noChangeAspect="1"/>
          </p:cNvPicPr>
          <p:nvPr/>
        </p:nvPicPr>
        <p:blipFill rotWithShape="1">
          <a:blip r:embed="rId3"/>
          <a:srcRect t="-677" r="3796"/>
          <a:stretch/>
        </p:blipFill>
        <p:spPr>
          <a:xfrm rot="-1740000">
            <a:off x="3744064" y="935282"/>
            <a:ext cx="4187353" cy="5627397"/>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4E780EB-D696-45E0-852A-8E312A149C31}"/>
              </a:ext>
            </a:extLst>
          </p:cNvPr>
          <p:cNvPicPr>
            <a:picLocks noChangeAspect="1"/>
          </p:cNvPicPr>
          <p:nvPr/>
        </p:nvPicPr>
        <p:blipFill>
          <a:blip r:embed="rId4"/>
          <a:stretch>
            <a:fillRect/>
          </a:stretch>
        </p:blipFill>
        <p:spPr>
          <a:xfrm rot="-1740000">
            <a:off x="6652636" y="916719"/>
            <a:ext cx="4326185" cy="5635325"/>
          </a:xfrm>
          <a:prstGeom prst="rect">
            <a:avLst/>
          </a:prstGeom>
          <a:effectLst>
            <a:outerShdw blurRad="50800" dist="38100" dir="5400000" algn="t" rotWithShape="0">
              <a:prstClr val="black">
                <a:alpha val="40000"/>
              </a:prstClr>
            </a:outerShdw>
          </a:effectLst>
        </p:spPr>
      </p:pic>
      <p:sp>
        <p:nvSpPr>
          <p:cNvPr id="2" name="Rectangle 1">
            <a:extLst>
              <a:ext uri="{FF2B5EF4-FFF2-40B4-BE49-F238E27FC236}">
                <a16:creationId xmlns:a16="http://schemas.microsoft.com/office/drawing/2014/main" id="{E4382E7F-9225-4173-B73D-D9CD1E2B49A4}"/>
              </a:ext>
            </a:extLst>
          </p:cNvPr>
          <p:cNvSpPr/>
          <p:nvPr/>
        </p:nvSpPr>
        <p:spPr>
          <a:xfrm>
            <a:off x="0" y="0"/>
            <a:ext cx="10222787" cy="125449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cxnSp>
        <p:nvCxnSpPr>
          <p:cNvPr id="11" name="Straight Connector 10">
            <a:extLst>
              <a:ext uri="{FF2B5EF4-FFF2-40B4-BE49-F238E27FC236}">
                <a16:creationId xmlns:a16="http://schemas.microsoft.com/office/drawing/2014/main" id="{14DC061D-F924-DD47-9809-EABC75D4B03E}"/>
              </a:ext>
            </a:extLst>
          </p:cNvPr>
          <p:cNvCxnSpPr/>
          <p:nvPr/>
        </p:nvCxnSpPr>
        <p:spPr>
          <a:xfrm>
            <a:off x="380150" y="1202772"/>
            <a:ext cx="11021480"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5DE14BE-9FEA-6347-9B21-4441E88DDEFC}"/>
              </a:ext>
            </a:extLst>
          </p:cNvPr>
          <p:cNvGrpSpPr/>
          <p:nvPr/>
        </p:nvGrpSpPr>
        <p:grpSpPr>
          <a:xfrm>
            <a:off x="118523" y="221310"/>
            <a:ext cx="9128236" cy="1197721"/>
            <a:chOff x="48277" y="1271176"/>
            <a:chExt cx="9128371" cy="1197739"/>
          </a:xfrm>
        </p:grpSpPr>
        <p:pic>
          <p:nvPicPr>
            <p:cNvPr id="17" name="Picture 16">
              <a:extLst>
                <a:ext uri="{FF2B5EF4-FFF2-40B4-BE49-F238E27FC236}">
                  <a16:creationId xmlns:a16="http://schemas.microsoft.com/office/drawing/2014/main" id="{42D05CFC-3D16-1E49-9E44-8E757156A4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77" y="1271176"/>
              <a:ext cx="936949" cy="936949"/>
            </a:xfrm>
            <a:prstGeom prst="rect">
              <a:avLst/>
            </a:prstGeom>
          </p:spPr>
        </p:pic>
        <p:sp>
          <p:nvSpPr>
            <p:cNvPr id="16" name="Rectangle 15">
              <a:extLst>
                <a:ext uri="{FF2B5EF4-FFF2-40B4-BE49-F238E27FC236}">
                  <a16:creationId xmlns:a16="http://schemas.microsoft.com/office/drawing/2014/main" id="{C49837A8-498C-F443-9549-A1604418FE03}"/>
                </a:ext>
              </a:extLst>
            </p:cNvPr>
            <p:cNvSpPr/>
            <p:nvPr/>
          </p:nvSpPr>
          <p:spPr>
            <a:xfrm>
              <a:off x="889710" y="1516582"/>
              <a:ext cx="8286938" cy="952333"/>
            </a:xfrm>
            <a:prstGeom prst="rect">
              <a:avLst/>
            </a:prstGeom>
          </p:spPr>
          <p:txBody>
            <a:bodyPr wrap="square">
              <a:spAutoFit/>
            </a:bodyPr>
            <a:lstStyle/>
            <a:p>
              <a:pPr defTabSz="914396">
                <a:defRPr/>
              </a:pPr>
              <a:r>
                <a:rPr lang="en-US" sz="2800" b="1" dirty="0">
                  <a:solidFill>
                    <a:srgbClr val="05597B"/>
                  </a:solidFill>
                  <a:latin typeface="Segoe Pro" panose="020B0502040504020203" pitchFamily="34" charset="0"/>
                </a:rPr>
                <a:t>ENSURING EQUITY, INCREASING ACCESSIBLITY</a:t>
              </a:r>
            </a:p>
            <a:p>
              <a:pPr defTabSz="914396">
                <a:defRPr/>
              </a:pPr>
              <a:endParaRPr lang="en-US" sz="2800" b="1" dirty="0">
                <a:solidFill>
                  <a:srgbClr val="05597B"/>
                </a:solidFill>
                <a:latin typeface="Segoe Pro" panose="020B0502040504020203" pitchFamily="34" charset="0"/>
              </a:endParaRPr>
            </a:p>
          </p:txBody>
        </p:sp>
      </p:grpSp>
    </p:spTree>
    <p:extLst>
      <p:ext uri="{BB962C8B-B14F-4D97-AF65-F5344CB8AC3E}">
        <p14:creationId xmlns:p14="http://schemas.microsoft.com/office/powerpoint/2010/main" val="3799008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382E7F-9225-4173-B73D-D9CD1E2B49A4}"/>
              </a:ext>
            </a:extLst>
          </p:cNvPr>
          <p:cNvSpPr/>
          <p:nvPr/>
        </p:nvSpPr>
        <p:spPr>
          <a:xfrm>
            <a:off x="0" y="0"/>
            <a:ext cx="10222787" cy="125449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pic>
        <p:nvPicPr>
          <p:cNvPr id="9" name="Picture 8" descr="A screenshot of a cell phone&#10;&#10;Description automatically generated">
            <a:extLst>
              <a:ext uri="{FF2B5EF4-FFF2-40B4-BE49-F238E27FC236}">
                <a16:creationId xmlns:a16="http://schemas.microsoft.com/office/drawing/2014/main" id="{81FA3261-7A18-4962-8E7B-F8A8F9156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43"/>
            <a:ext cx="11949113" cy="6278010"/>
          </a:xfrm>
          <a:prstGeom prst="rect">
            <a:avLst/>
          </a:prstGeom>
        </p:spPr>
      </p:pic>
    </p:spTree>
    <p:extLst>
      <p:ext uri="{BB962C8B-B14F-4D97-AF65-F5344CB8AC3E}">
        <p14:creationId xmlns:p14="http://schemas.microsoft.com/office/powerpoint/2010/main" val="26489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F366C8-01C0-0D42-8333-56776FFEBBEE}"/>
              </a:ext>
            </a:extLst>
          </p:cNvPr>
          <p:cNvSpPr/>
          <p:nvPr/>
        </p:nvSpPr>
        <p:spPr>
          <a:xfrm>
            <a:off x="2465863" y="3072987"/>
            <a:ext cx="7213395" cy="7470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19" name="Rectangle 18">
            <a:extLst>
              <a:ext uri="{FF2B5EF4-FFF2-40B4-BE49-F238E27FC236}">
                <a16:creationId xmlns:a16="http://schemas.microsoft.com/office/drawing/2014/main" id="{DC7E42C0-8645-D347-9D5F-CD62BA95D70C}"/>
              </a:ext>
            </a:extLst>
          </p:cNvPr>
          <p:cNvSpPr/>
          <p:nvPr/>
        </p:nvSpPr>
        <p:spPr>
          <a:xfrm>
            <a:off x="512422" y="1700188"/>
            <a:ext cx="11056625" cy="26755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280064" lvl="0" indent="-280064" defTabSz="878279">
              <a:buClr>
                <a:srgbClr val="84BD00"/>
              </a:buClr>
              <a:buFont typeface=".Lucida Grande UI Regular"/>
              <a:buChar char="►"/>
              <a:defRPr/>
            </a:pPr>
            <a:r>
              <a:rPr lang="en-US" sz="2000" dirty="0">
                <a:solidFill>
                  <a:sysClr val="windowText" lastClr="000000"/>
                </a:solidFill>
                <a:latin typeface="Calibri" panose="020F0502020204030204" pitchFamily="34" charset="0"/>
                <a:cs typeface="Calibri" panose="020F0502020204030204" pitchFamily="34" charset="0"/>
              </a:rPr>
              <a:t>View the sample application on </a:t>
            </a:r>
            <a:r>
              <a:rPr lang="en-US" sz="2000">
                <a:solidFill>
                  <a:sysClr val="windowText" lastClr="000000"/>
                </a:solidFill>
                <a:latin typeface="Calibri" panose="020F0502020204030204" pitchFamily="34" charset="0"/>
                <a:cs typeface="Calibri" panose="020F0502020204030204" pitchFamily="34" charset="0"/>
              </a:rPr>
              <a:t>the Covid-19 </a:t>
            </a:r>
            <a:r>
              <a:rPr lang="en-US" sz="2000" dirty="0">
                <a:solidFill>
                  <a:sysClr val="windowText" lastClr="000000"/>
                </a:solidFill>
                <a:latin typeface="Calibri" panose="020F0502020204030204" pitchFamily="34" charset="0"/>
                <a:cs typeface="Calibri" panose="020F0502020204030204" pitchFamily="34" charset="0"/>
              </a:rPr>
              <a:t>Business Portal:  https://cv.business.nj.gov</a:t>
            </a:r>
          </a:p>
          <a:p>
            <a:pPr marL="280064" lvl="0" indent="-280064" defTabSz="878279">
              <a:buClr>
                <a:srgbClr val="84BD00"/>
              </a:buClr>
              <a:buFont typeface=".Lucida Grande UI Regular"/>
              <a:buChar char="►"/>
              <a:defRPr/>
            </a:pPr>
            <a:r>
              <a:rPr lang="en-US" sz="2000" dirty="0">
                <a:solidFill>
                  <a:sysClr val="windowText" lastClr="000000"/>
                </a:solidFill>
                <a:latin typeface="Calibri" panose="020F0502020204030204" pitchFamily="34" charset="0"/>
                <a:cs typeface="Calibri" panose="020F0502020204030204" pitchFamily="34" charset="0"/>
              </a:rPr>
              <a:t>Have your contact information and primary business address readily available</a:t>
            </a:r>
          </a:p>
          <a:p>
            <a:pPr marL="280064" indent="-280064" defTabSz="878279">
              <a:buClr>
                <a:srgbClr val="84BD00"/>
              </a:buClr>
              <a:buFont typeface=".Lucida Grande UI Regular"/>
              <a:buChar char="►"/>
              <a:defRPr/>
            </a:pPr>
            <a:r>
              <a:rPr lang="en-US" sz="2000" dirty="0">
                <a:solidFill>
                  <a:sysClr val="windowText" lastClr="000000"/>
                </a:solidFill>
                <a:latin typeface="Calibri" panose="020F0502020204030204" pitchFamily="34" charset="0"/>
                <a:cs typeface="Calibri" panose="020F0502020204030204" pitchFamily="34" charset="0"/>
              </a:rPr>
              <a:t>If you have received other Government assistance (NJEDA, PPP, EIDL, EIDG, </a:t>
            </a:r>
            <a:r>
              <a:rPr lang="en-US" sz="2000" dirty="0" err="1">
                <a:solidFill>
                  <a:sysClr val="windowText" lastClr="000000"/>
                </a:solidFill>
                <a:latin typeface="Calibri" panose="020F0502020204030204" pitchFamily="34" charset="0"/>
                <a:cs typeface="Calibri" panose="020F0502020204030204" pitchFamily="34" charset="0"/>
              </a:rPr>
              <a:t>etc</a:t>
            </a:r>
            <a:r>
              <a:rPr lang="en-US" sz="2000" dirty="0">
                <a:solidFill>
                  <a:sysClr val="windowText" lastClr="000000"/>
                </a:solidFill>
                <a:latin typeface="Calibri" panose="020F0502020204030204" pitchFamily="34" charset="0"/>
                <a:cs typeface="Calibri" panose="020F0502020204030204" pitchFamily="34" charset="0"/>
              </a:rPr>
              <a:t>), be prepared to provide information regarding status, uses and amounts.</a:t>
            </a:r>
          </a:p>
          <a:p>
            <a:pPr marL="285750" lvl="0" indent="-285750" defTabSz="878279">
              <a:buClr>
                <a:srgbClr val="84BD00"/>
              </a:buClr>
              <a:buFont typeface="Wingdings" panose="05000000000000000000" pitchFamily="2" charset="2"/>
              <a:buChar char="§"/>
              <a:defRPr/>
            </a:pPr>
            <a:endParaRPr lang="en-US" sz="2000" dirty="0">
              <a:solidFill>
                <a:sysClr val="windowText" lastClr="000000"/>
              </a:solidFill>
              <a:latin typeface="Calibri" panose="020F0502020204030204" pitchFamily="34" charset="0"/>
              <a:cs typeface="Calibri" panose="020F0502020204030204" pitchFamily="34" charset="0"/>
            </a:endParaRPr>
          </a:p>
          <a:p>
            <a:pPr lvl="0" defTabSz="878279">
              <a:buClr>
                <a:srgbClr val="84BD00"/>
              </a:buClr>
              <a:defRPr/>
            </a:pPr>
            <a:endParaRPr lang="en-US" sz="2000" b="1" dirty="0">
              <a:solidFill>
                <a:srgbClr val="84BD00"/>
              </a:solidFill>
              <a:latin typeface="Calibri" panose="020F0502020204030204" pitchFamily="34" charset="0"/>
              <a:cs typeface="Calibri" panose="020F0502020204030204" pitchFamily="34" charset="0"/>
            </a:endParaRPr>
          </a:p>
          <a:p>
            <a:pPr marL="280064" lvl="0" indent="-280064" defTabSz="878279">
              <a:buClr>
                <a:srgbClr val="84BD00"/>
              </a:buClr>
              <a:buFont typeface=".Lucida Grande UI Regular"/>
              <a:buChar char="►"/>
              <a:defRPr/>
            </a:pPr>
            <a:r>
              <a:rPr lang="en-US" sz="2000" dirty="0">
                <a:solidFill>
                  <a:sysClr val="windowText" lastClr="000000"/>
                </a:solidFill>
                <a:latin typeface="Calibri" panose="020F0502020204030204" pitchFamily="34" charset="0"/>
                <a:cs typeface="Calibri" panose="020F0502020204030204" pitchFamily="34" charset="0"/>
              </a:rPr>
              <a:t>Business’s full legal name - the one used when your registered with the State of NJ</a:t>
            </a:r>
          </a:p>
          <a:p>
            <a:pPr marL="280064" lvl="0" indent="-280064" defTabSz="878279">
              <a:buClr>
                <a:srgbClr val="84BD00"/>
              </a:buClr>
              <a:buFont typeface=".Lucida Grande UI Regular"/>
              <a:buChar char="►"/>
              <a:defRPr/>
            </a:pPr>
            <a:r>
              <a:rPr lang="en-US" sz="2000" dirty="0">
                <a:solidFill>
                  <a:sysClr val="windowText" lastClr="000000"/>
                </a:solidFill>
                <a:latin typeface="Calibri" panose="020F0502020204030204" pitchFamily="34" charset="0"/>
                <a:cs typeface="Calibri" panose="020F0502020204030204" pitchFamily="34" charset="0"/>
              </a:rPr>
              <a:t>Entity type (Sole Prop, LLC, C-Corp, S-Corp, etc.)</a:t>
            </a:r>
          </a:p>
          <a:p>
            <a:pPr marL="280064" lvl="0" indent="-280064" defTabSz="878279">
              <a:buClr>
                <a:srgbClr val="84BD00"/>
              </a:buClr>
              <a:buFont typeface=".Lucida Grande UI Regular"/>
              <a:buChar char="►"/>
              <a:defRPr/>
            </a:pPr>
            <a:r>
              <a:rPr lang="en-US" sz="2000" dirty="0">
                <a:solidFill>
                  <a:sysClr val="windowText" lastClr="000000"/>
                </a:solidFill>
                <a:latin typeface="Calibri" panose="020F0502020204030204" pitchFamily="34" charset="0"/>
                <a:cs typeface="Calibri" panose="020F0502020204030204" pitchFamily="34" charset="0"/>
              </a:rPr>
              <a:t>Year established</a:t>
            </a:r>
          </a:p>
          <a:p>
            <a:pPr marL="280064" lvl="0" indent="-280064" defTabSz="878279">
              <a:buClr>
                <a:srgbClr val="84BD00"/>
              </a:buClr>
              <a:buFont typeface=".Lucida Grande UI Regular"/>
              <a:buChar char="►"/>
              <a:defRPr/>
            </a:pPr>
            <a:r>
              <a:rPr lang="en-US" sz="2000" dirty="0">
                <a:solidFill>
                  <a:sysClr val="windowText" lastClr="000000"/>
                </a:solidFill>
                <a:latin typeface="Calibri" panose="020F0502020204030204" pitchFamily="34" charset="0"/>
                <a:cs typeface="Calibri" panose="020F0502020204030204" pitchFamily="34" charset="0"/>
              </a:rPr>
              <a:t>Tax ID Number</a:t>
            </a:r>
          </a:p>
          <a:p>
            <a:pPr marL="280064" lvl="0" indent="-280064" defTabSz="878279">
              <a:buClr>
                <a:srgbClr val="84BD00"/>
              </a:buClr>
              <a:buFont typeface=".Lucida Grande UI Regular"/>
              <a:buChar char="►"/>
              <a:defRPr/>
            </a:pPr>
            <a:r>
              <a:rPr lang="en-US" sz="2000" dirty="0">
                <a:solidFill>
                  <a:sysClr val="windowText" lastClr="000000"/>
                </a:solidFill>
                <a:latin typeface="Calibri" panose="020F0502020204030204" pitchFamily="34" charset="0"/>
                <a:cs typeface="Calibri" panose="020F0502020204030204" pitchFamily="34" charset="0"/>
              </a:rPr>
              <a:t>Headcount as of March 31, 2020 (W2 Full-time, W2 Part-time, 1099s)</a:t>
            </a:r>
          </a:p>
          <a:p>
            <a:pPr marL="280064" lvl="0" indent="-280064" defTabSz="878279">
              <a:buClr>
                <a:srgbClr val="84BD00"/>
              </a:buClr>
              <a:buFont typeface=".Lucida Grande UI Regular"/>
              <a:buChar char="►"/>
              <a:defRPr/>
            </a:pPr>
            <a:r>
              <a:rPr lang="en-US" sz="2000" dirty="0">
                <a:solidFill>
                  <a:sysClr val="windowText" lastClr="000000"/>
                </a:solidFill>
                <a:latin typeface="Calibri" panose="020F0502020204030204" pitchFamily="34" charset="0"/>
                <a:cs typeface="Calibri" panose="020F0502020204030204" pitchFamily="34" charset="0"/>
              </a:rPr>
              <a:t>North American Industry Classification System (NAICS Code)</a:t>
            </a:r>
          </a:p>
          <a:p>
            <a:pPr marL="280064" lvl="0" indent="-280064" defTabSz="878279">
              <a:buClr>
                <a:srgbClr val="84BD00"/>
              </a:buClr>
              <a:buFont typeface=".Lucida Grande UI Regular"/>
              <a:buChar char="►"/>
              <a:defRPr/>
            </a:pPr>
            <a:r>
              <a:rPr lang="en-US" sz="2000" dirty="0">
                <a:solidFill>
                  <a:sysClr val="windowText" lastClr="000000"/>
                </a:solidFill>
                <a:latin typeface="Calibri" panose="020F0502020204030204" pitchFamily="34" charset="0"/>
                <a:cs typeface="Calibri" panose="020F0502020204030204" pitchFamily="34" charset="0"/>
              </a:rPr>
              <a:t>Revenues for March to May of 2019 and March to May of 2020</a:t>
            </a:r>
          </a:p>
          <a:p>
            <a:pPr marL="742950" marR="0" lvl="1" indent="-285750" algn="l" defTabSz="914400" rtl="0" eaLnBrk="1" fontAlgn="base" latinLnBrk="0" hangingPunct="1">
              <a:lnSpc>
                <a:spcPct val="100000"/>
              </a:lnSpc>
              <a:spcBef>
                <a:spcPts val="0"/>
              </a:spcBef>
              <a:spcAft>
                <a:spcPts val="600"/>
              </a:spcAft>
              <a:buClrTx/>
              <a:buSzPct val="50000"/>
              <a:buFont typeface="Courier New" panose="02070309020205020404" pitchFamily="49" charset="0"/>
              <a:buChar char="o"/>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13" name="Group 12">
            <a:extLst>
              <a:ext uri="{FF2B5EF4-FFF2-40B4-BE49-F238E27FC236}">
                <a16:creationId xmlns:a16="http://schemas.microsoft.com/office/drawing/2014/main" id="{F73B3936-D09C-DD43-824D-6CB1E27000CC}"/>
              </a:ext>
            </a:extLst>
          </p:cNvPr>
          <p:cNvGrpSpPr/>
          <p:nvPr/>
        </p:nvGrpSpPr>
        <p:grpSpPr>
          <a:xfrm>
            <a:off x="160414" y="245737"/>
            <a:ext cx="9886836" cy="774338"/>
            <a:chOff x="185337" y="3273193"/>
            <a:chExt cx="9886836" cy="774338"/>
          </a:xfrm>
        </p:grpSpPr>
        <p:sp>
          <p:nvSpPr>
            <p:cNvPr id="14" name="Rectangle 13">
              <a:extLst>
                <a:ext uri="{FF2B5EF4-FFF2-40B4-BE49-F238E27FC236}">
                  <a16:creationId xmlns:a16="http://schemas.microsoft.com/office/drawing/2014/main" id="{9F1BCD91-263E-C643-8D34-F5814D1EA6D2}"/>
                </a:ext>
              </a:extLst>
            </p:cNvPr>
            <p:cNvSpPr/>
            <p:nvPr/>
          </p:nvSpPr>
          <p:spPr>
            <a:xfrm>
              <a:off x="950475" y="3405472"/>
              <a:ext cx="9121698"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5597B"/>
                  </a:solidFill>
                  <a:effectLst/>
                  <a:uLnTx/>
                  <a:uFillTx/>
                  <a:latin typeface="Segoe Pro" panose="020B0502040504020203" pitchFamily="34" charset="0"/>
                  <a:ea typeface="+mn-ea"/>
                  <a:cs typeface="+mn-cs"/>
                </a:rPr>
                <a:t>REQUIRED INFORMATION</a:t>
              </a:r>
            </a:p>
          </p:txBody>
        </p:sp>
        <p:pic>
          <p:nvPicPr>
            <p:cNvPr id="15" name="Picture 14">
              <a:extLst>
                <a:ext uri="{FF2B5EF4-FFF2-40B4-BE49-F238E27FC236}">
                  <a16:creationId xmlns:a16="http://schemas.microsoft.com/office/drawing/2014/main" id="{B670B286-5E84-8742-8B2E-4044098467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337" y="3273193"/>
              <a:ext cx="774338" cy="774338"/>
            </a:xfrm>
            <a:prstGeom prst="rect">
              <a:avLst/>
            </a:prstGeom>
          </p:spPr>
        </p:pic>
      </p:grpSp>
      <p:cxnSp>
        <p:nvCxnSpPr>
          <p:cNvPr id="11" name="Straight Connector 10">
            <a:extLst>
              <a:ext uri="{FF2B5EF4-FFF2-40B4-BE49-F238E27FC236}">
                <a16:creationId xmlns:a16="http://schemas.microsoft.com/office/drawing/2014/main" id="{5EE61CF1-FB54-C04B-BD2C-BCB06023E4C1}"/>
              </a:ext>
            </a:extLst>
          </p:cNvPr>
          <p:cNvCxnSpPr/>
          <p:nvPr/>
        </p:nvCxnSpPr>
        <p:spPr>
          <a:xfrm>
            <a:off x="380066" y="1202740"/>
            <a:ext cx="11021643"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6" name="Rectangle 15">
            <a:extLst>
              <a:ext uri="{FF2B5EF4-FFF2-40B4-BE49-F238E27FC236}">
                <a16:creationId xmlns:a16="http://schemas.microsoft.com/office/drawing/2014/main" id="{96FEA8D2-57EB-408A-8B83-9CCBF5893B20}"/>
              </a:ext>
            </a:extLst>
          </p:cNvPr>
          <p:cNvSpPr/>
          <p:nvPr/>
        </p:nvSpPr>
        <p:spPr>
          <a:xfrm>
            <a:off x="99453" y="1193896"/>
            <a:ext cx="2200231" cy="506292"/>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84BD00"/>
                </a:solidFill>
                <a:effectLst/>
                <a:uLnTx/>
                <a:uFillTx/>
                <a:latin typeface="Calibri" panose="020F0502020204030204" pitchFamily="34" charset="0"/>
                <a:ea typeface="+mn-ea"/>
                <a:cs typeface="Calibri" panose="020F0502020204030204" pitchFamily="34" charset="0"/>
              </a:rPr>
              <a:t>Be Prepared:</a:t>
            </a:r>
          </a:p>
        </p:txBody>
      </p:sp>
      <p:sp>
        <p:nvSpPr>
          <p:cNvPr id="2" name="TextBox 1">
            <a:extLst>
              <a:ext uri="{FF2B5EF4-FFF2-40B4-BE49-F238E27FC236}">
                <a16:creationId xmlns:a16="http://schemas.microsoft.com/office/drawing/2014/main" id="{E2CA95A7-D0CC-4F69-B5A1-1E3981B9E08D}"/>
              </a:ext>
            </a:extLst>
          </p:cNvPr>
          <p:cNvSpPr txBox="1"/>
          <p:nvPr/>
        </p:nvSpPr>
        <p:spPr>
          <a:xfrm>
            <a:off x="1415749" y="5943349"/>
            <a:ext cx="8434873" cy="400110"/>
          </a:xfrm>
          <a:prstGeom prst="rect">
            <a:avLst/>
          </a:prstGeom>
          <a:noFill/>
        </p:spPr>
        <p:txBody>
          <a:bodyPr wrap="square" rtlCol="0">
            <a:spAutoFit/>
          </a:bodyPr>
          <a:lstStyle/>
          <a:p>
            <a:pPr lvl="0">
              <a:spcBef>
                <a:spcPts val="0"/>
              </a:spcBef>
              <a:spcAft>
                <a:spcPts val="1200"/>
              </a:spcAft>
              <a:defRPr/>
            </a:pPr>
            <a:r>
              <a:rPr lang="en-US" sz="2000" b="1" i="1" dirty="0">
                <a:solidFill>
                  <a:srgbClr val="05597B"/>
                </a:solidFill>
                <a:latin typeface="Segoe Pro" panose="020B0502040504020203" pitchFamily="34" charset="0"/>
              </a:rPr>
              <a:t>Application window opens on Tuesday, June 9, 2020, at 9:00 am</a:t>
            </a:r>
          </a:p>
        </p:txBody>
      </p:sp>
      <p:sp>
        <p:nvSpPr>
          <p:cNvPr id="3" name="TextBox 2">
            <a:extLst>
              <a:ext uri="{FF2B5EF4-FFF2-40B4-BE49-F238E27FC236}">
                <a16:creationId xmlns:a16="http://schemas.microsoft.com/office/drawing/2014/main" id="{816B18ED-857A-410A-9C20-C06B6DD77832}"/>
              </a:ext>
            </a:extLst>
          </p:cNvPr>
          <p:cNvSpPr txBox="1"/>
          <p:nvPr/>
        </p:nvSpPr>
        <p:spPr>
          <a:xfrm>
            <a:off x="380066" y="3106753"/>
            <a:ext cx="1889789" cy="400110"/>
          </a:xfrm>
          <a:prstGeom prst="rect">
            <a:avLst/>
          </a:prstGeom>
          <a:noFill/>
        </p:spPr>
        <p:txBody>
          <a:bodyPr wrap="square" rtlCol="0">
            <a:spAutoFit/>
          </a:bodyPr>
          <a:lstStyle/>
          <a:p>
            <a:r>
              <a:rPr lang="en-US" sz="2000" b="1" dirty="0">
                <a:solidFill>
                  <a:srgbClr val="84BD00"/>
                </a:solidFill>
                <a:latin typeface="Calibri" panose="020F0502020204030204" pitchFamily="34" charset="0"/>
                <a:cs typeface="Calibri" panose="020F0502020204030204" pitchFamily="34" charset="0"/>
              </a:rPr>
              <a:t>Know Your:</a:t>
            </a:r>
          </a:p>
        </p:txBody>
      </p:sp>
    </p:spTree>
    <p:extLst>
      <p:ext uri="{BB962C8B-B14F-4D97-AF65-F5344CB8AC3E}">
        <p14:creationId xmlns:p14="http://schemas.microsoft.com/office/powerpoint/2010/main" val="3182912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S" val="1,2"/>
  <p:tag name="TPVERSION" val="5"/>
  <p:tag name="TPFULLVERSION" val="5.3.2.24"/>
  <p:tag name="PPTVERSION" val="14"/>
  <p:tag name="TPOS" val="2"/>
  <p:tag name="APLORISREVISION" val="14"/>
  <p:tag name="ISNEWSLIDENUMBER" val="True"/>
  <p:tag name="NEWNAMES2" val="True"/>
  <p:tag name="PREVIOUSNAME" val="C:\Temp\Development\McK FirmFormat\McKinsey.FirmFormat-insiders\McK FirmFormat Templates\Templates\Firm Format - template - LOP - wide - RL.potx"/>
  <p:tag name="THINKCELLPRESENTATIONDONOTDELETE" val="&lt;?xml version=&quot;1.0&quot; encoding=&quot;UTF-16&quot; standalone=&quot;yes&quot;?&gt;&lt;root reqver=&quot;25060&quot;&gt;&lt;version val=&quot;280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8&quot;&gt;&lt;elem m_fUsage=&quot;5.64865086638373359307E+00&quot;&gt;&lt;m_msothmcolidx val=&quot;0&quot;/&gt;&lt;m_rgb r=&quot;7F&quot; g=&quot;7F&quot; b=&quot;7F&quot;/&gt;&lt;m_nBrightness endver=&quot;26206&quot; val=&quot;0&quot;/&gt;&lt;/elem&gt;&lt;elem m_fUsage=&quot;1.63237066585659751361E+00&quot;&gt;&lt;m_msothmcolidx val=&quot;0&quot;/&gt;&lt;m_rgb r=&quot;CD&quot; g=&quot;20&quot; b=&quot;2C&quot;/&gt;&lt;m_nBrightness endver=&quot;26206&quot; val=&quot;0&quot;/&gt;&lt;/elem&gt;&lt;elem m_fUsage=&quot;1.29618459900000027041E+00&quot;&gt;&lt;m_msothmcolidx val=&quot;0&quot;/&gt;&lt;m_rgb r=&quot;45&quot; g=&quot;8B&quot; b=&quot;52&quot;/&gt;&lt;m_nBrightness endver=&quot;26206&quot; val=&quot;0&quot;/&gt;&lt;/elem&gt;&lt;elem m_fUsage=&quot;4.03693803961933772584E-01&quot;&gt;&lt;m_msothmcolidx val=&quot;0&quot;/&gt;&lt;m_rgb r=&quot;DB&quot; g=&quot;DB&quot; b=&quot;DB&quot;/&gt;&lt;m_nBrightness endver=&quot;26206&quot; val=&quot;0&quot;/&gt;&lt;/elem&gt;&lt;elem m_fUsage=&quot;2.01343097667441961462E-01&quot;&gt;&lt;m_msothmcolidx val=&quot;0&quot;/&gt;&lt;m_rgb r=&quot;A7&quot; g=&quot;0C&quot; b=&quot;E2&quot;/&gt;&lt;m_nBrightness endver=&quot;26206&quot; val=&quot;0&quot;/&gt;&lt;/elem&gt;&lt;elem m_fUsage=&quot;1.94305367614224511197E-01&quot;&gt;&lt;m_msothmcolidx val=&quot;0&quot;/&gt;&lt;m_rgb r=&quot;F0&quot; g=&quot;CD&quot; b=&quot;62&quot;/&gt;&lt;m_nBrightness endver=&quot;26206&quot; val=&quot;0&quot;/&gt;&lt;/elem&gt;&lt;elem m_fUsage=&quot;1.56626827221401310197E-01&quot;&gt;&lt;m_msothmcolidx val=&quot;0&quot;/&gt;&lt;m_rgb r=&quot;DD&quot; g=&quot;75&quot; b=&quot;82&quot;/&gt;&lt;m_nBrightness endver=&quot;26206&quot; val=&quot;0&quot;/&gt;&lt;/elem&gt;&lt;elem m_fUsage=&quot;1.50094635296999207030E-01&quot;&gt;&lt;m_msothmcolidx val=&quot;0&quot;/&gt;&lt;m_rgb r=&quot;FF&quot; g=&quot;E1&quot; b=&quot;C1&quot;/&gt;&lt;m_nBrightness endver=&quot;26206&quot; val=&quot;0&quot;/&gt;&lt;/elem&gt;&lt;elem m_fUsage=&quot;5.83041964026885586869E-02&quot;&gt;&lt;m_msothmcolidx val=&quot;0&quot;/&gt;&lt;m_rgb r=&quot;13&quot; g=&quot;95&quot; b=&quot;FF&quot;/&gt;&lt;m_nBrightness endver=&quot;26206&quot; val=&quot;0&quot;/&gt;&lt;/elem&gt;&lt;elem m_fUsage=&quot;4.82858399065504290126E-02&quot;&gt;&lt;m_msothmcolidx val=&quot;0&quot;/&gt;&lt;m_rgb r=&quot;00&quot; g=&quot;41&quot; b=&quot;78&quot;/&gt;&lt;m_nBrightness endver=&quot;26206&quot; val=&quot;0&quot;/&gt;&lt;/elem&gt;&lt;elem m_fUsage=&quot;3.43368382029251573151E-02&quot;&gt;&lt;m_msothmcolidx val=&quot;0&quot;/&gt;&lt;m_rgb r=&quot;CE&quot; g=&quot;E3&quot; b=&quot;FF&quot;/&gt;&lt;m_nBrightness endver=&quot;26206&quot; val=&quot;0&quot;/&gt;&lt;/elem&gt;&lt;elem m_fUsage=&quot;3.09031543826326429714E-02&quot;&gt;&lt;m_msothmcolidx val=&quot;0&quot;/&gt;&lt;m_rgb r=&quot;00&quot; g=&quot;6A&quot; b=&quot;C1&quot;/&gt;&lt;m_nBrightness endver=&quot;26206&quot; val=&quot;0&quot;/&gt;&lt;/elem&gt;&lt;elem m_fUsage=&quot;2.50315550499324440681E-02&quot;&gt;&lt;m_msothmcolidx val=&quot;0&quot;/&gt;&lt;m_rgb r=&quot;4F&quot; g=&quot;AB&quot; b=&quot;FF&quot;/&gt;&lt;m_nBrightness endver=&quot;26206&quot; val=&quot;0&quot;/&gt;&lt;/elem&gt;&lt;elem m_fUsage=&quot;2.25283995449391989674E-02&quot;&gt;&lt;m_msothmcolidx val=&quot;0&quot;/&gt;&lt;m_rgb r=&quot;AE&quot; g=&quot;AE&quot; b=&quot;AE&quot;/&gt;&lt;m_nBrightness endver=&quot;26206&quot; val=&quot;0&quot;/&gt;&lt;/elem&gt;&lt;elem m_fUsage=&quot;2.00785929087501265056E-02&quot;&gt;&lt;m_msothmcolidx val=&quot;0&quot;/&gt;&lt;m_rgb r=&quot;66&quot; g=&quot;66&quot; b=&quot;66&quot;/&gt;&lt;m_nBrightness endver=&quot;26206&quot; val=&quot;0&quot;/&gt;&lt;/elem&gt;&lt;elem m_fUsage=&quot;1.64232032682606748919E-02&quot;&gt;&lt;m_msothmcolidx val=&quot;0&quot;/&gt;&lt;m_rgb r=&quot;24&quot; g=&quot;AA&quot; b=&quot;D8&quot;/&gt;&lt;m_nBrightness endver=&quot;26206&quot; val=&quot;0&quot;/&gt;&lt;/elem&gt;&lt;elem m_fUsage=&quot;8.72796356808772273717E-03&quot;&gt;&lt;m_msothmcolidx val=&quot;0&quot;/&gt;&lt;m_rgb r=&quot;F2&quot; g=&quot;7F&quot; b=&quot;00&quot;/&gt;&lt;m_nBrightness endver=&quot;26206&quot; val=&quot;0&quot;/&gt;&lt;/elem&gt;&lt;elem m_fUsage=&quot;5.72641689702235463094E-03&quot;&gt;&lt;m_msothmcolidx val=&quot;0&quot;/&gt;&lt;m_rgb r=&quot;A3&quot; g=&quot;B3&quot; b=&quot;00&quot;/&gt;&lt;m_nBrightness endver=&quot;26206&quot; val=&quot;0&quot;/&gt;&lt;/elem&gt;&lt;/m_vecMRU&gt;&lt;/m_mruColor&gt;&lt;m_eweekdayFirstOfWeek val=&quot;2&quot;/&gt;&lt;m_eweekdayFirstOfWorkweek val=&quot;2&quot;/&gt;&lt;m_eweekdayFirstOfWeekend val=&quot;7&quot;/&gt;&lt;/CPresentation&gt;&lt;/root&gt;"/>
  <p:tag name="BLUEONEFOURTHTITLEFONTCOLORFIXED" val="true"/>
  <p:tag name="MTBTACCENT" val="Text2ColorBoldTex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3.xml><?xml version="1.0" encoding="utf-8"?>
<p:tagLst xmlns:a="http://schemas.openxmlformats.org/drawingml/2006/main" xmlns:r="http://schemas.openxmlformats.org/officeDocument/2006/relationships" xmlns:p="http://schemas.openxmlformats.org/presentationml/2006/main">
  <p:tag name="ISLEGEND" val="true"/>
</p:tagLst>
</file>

<file path=ppt/tags/tag24.xml><?xml version="1.0" encoding="utf-8"?>
<p:tagLst xmlns:a="http://schemas.openxmlformats.org/drawingml/2006/main" xmlns:r="http://schemas.openxmlformats.org/officeDocument/2006/relationships" xmlns:p="http://schemas.openxmlformats.org/presentationml/2006/main">
  <p:tag name="ISLEGEND" val="true"/>
</p:tagLst>
</file>

<file path=ppt/tags/tag25.xml><?xml version="1.0" encoding="utf-8"?>
<p:tagLst xmlns:a="http://schemas.openxmlformats.org/drawingml/2006/main" xmlns:r="http://schemas.openxmlformats.org/officeDocument/2006/relationships" xmlns:p="http://schemas.openxmlformats.org/presentationml/2006/main">
  <p:tag name="ISLEGEND" val="true"/>
</p:tagLst>
</file>

<file path=ppt/tags/tag26.xml><?xml version="1.0" encoding="utf-8"?>
<p:tagLst xmlns:a="http://schemas.openxmlformats.org/drawingml/2006/main" xmlns:r="http://schemas.openxmlformats.org/officeDocument/2006/relationships" xmlns:p="http://schemas.openxmlformats.org/presentationml/2006/main">
  <p:tag name="ISLEGEND" val="true"/>
</p:tagLst>
</file>

<file path=ppt/tags/tag27.xml><?xml version="1.0" encoding="utf-8"?>
<p:tagLst xmlns:a="http://schemas.openxmlformats.org/drawingml/2006/main" xmlns:r="http://schemas.openxmlformats.org/officeDocument/2006/relationships" xmlns:p="http://schemas.openxmlformats.org/presentationml/2006/main">
  <p:tag name="ISLEGEND" val="true"/>
</p:tagLst>
</file>

<file path=ppt/tags/tag28.xml><?xml version="1.0" encoding="utf-8"?>
<p:tagLst xmlns:a="http://schemas.openxmlformats.org/drawingml/2006/main" xmlns:r="http://schemas.openxmlformats.org/officeDocument/2006/relationships" xmlns:p="http://schemas.openxmlformats.org/presentationml/2006/main">
  <p:tag name="ISLEGEND" val="true"/>
</p:tagLst>
</file>

<file path=ppt/tags/tag29.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5.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NAME" val="Moon"/>
</p:tagLst>
</file>

<file path=ppt/tags/tag37.xml><?xml version="1.0" encoding="utf-8"?>
<p:tagLst xmlns:a="http://schemas.openxmlformats.org/drawingml/2006/main" xmlns:r="http://schemas.openxmlformats.org/officeDocument/2006/relationships" xmlns:p="http://schemas.openxmlformats.org/presentationml/2006/main">
  <p:tag name="NAME" val="Moon"/>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9.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ISLEGEND" val="true"/>
</p:tagLst>
</file>

<file path=ppt/tags/tag41.xml><?xml version="1.0" encoding="utf-8"?>
<p:tagLst xmlns:a="http://schemas.openxmlformats.org/drawingml/2006/main" xmlns:r="http://schemas.openxmlformats.org/officeDocument/2006/relationships" xmlns:p="http://schemas.openxmlformats.org/presentationml/2006/main">
  <p:tag name="ISLEGEND" val="true"/>
</p:tagLst>
</file>

<file path=ppt/tags/tag42.xml><?xml version="1.0" encoding="utf-8"?>
<p:tagLst xmlns:a="http://schemas.openxmlformats.org/drawingml/2006/main" xmlns:r="http://schemas.openxmlformats.org/officeDocument/2006/relationships" xmlns:p="http://schemas.openxmlformats.org/presentationml/2006/main">
  <p:tag name="ISLEGEND" val="true"/>
</p:tagLst>
</file>

<file path=ppt/tags/tag43.xml><?xml version="1.0" encoding="utf-8"?>
<p:tagLst xmlns:a="http://schemas.openxmlformats.org/drawingml/2006/main" xmlns:r="http://schemas.openxmlformats.org/officeDocument/2006/relationships" xmlns:p="http://schemas.openxmlformats.org/presentationml/2006/main">
  <p:tag name="ISLEGEND" val="true"/>
</p:tagLst>
</file>

<file path=ppt/tags/tag4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4.xml><?xml version="1.0" encoding="utf-8"?>
<p:tagLst xmlns:a="http://schemas.openxmlformats.org/drawingml/2006/main" xmlns:r="http://schemas.openxmlformats.org/officeDocument/2006/relationships" xmlns:p="http://schemas.openxmlformats.org/presentationml/2006/main">
  <p:tag name="ISLEGEND" val="true"/>
</p:tagLst>
</file>

<file path=ppt/tags/tag55.xml><?xml version="1.0" encoding="utf-8"?>
<p:tagLst xmlns:a="http://schemas.openxmlformats.org/drawingml/2006/main" xmlns:r="http://schemas.openxmlformats.org/officeDocument/2006/relationships" xmlns:p="http://schemas.openxmlformats.org/presentationml/2006/main">
  <p:tag name="ISLEGEND" val="true"/>
</p:tagLst>
</file>

<file path=ppt/tags/tag56.xml><?xml version="1.0" encoding="utf-8"?>
<p:tagLst xmlns:a="http://schemas.openxmlformats.org/drawingml/2006/main" xmlns:r="http://schemas.openxmlformats.org/officeDocument/2006/relationships" xmlns:p="http://schemas.openxmlformats.org/presentationml/2006/main">
  <p:tag name="ISLEGEND" val="true"/>
</p:tagLst>
</file>

<file path=ppt/tags/tag57.xml><?xml version="1.0" encoding="utf-8"?>
<p:tagLst xmlns:a="http://schemas.openxmlformats.org/drawingml/2006/main" xmlns:r="http://schemas.openxmlformats.org/officeDocument/2006/relationships" xmlns:p="http://schemas.openxmlformats.org/presentationml/2006/main">
  <p:tag name="ISLEGEND" val="true"/>
</p:tagLst>
</file>

<file path=ppt/tags/tag58.xml><?xml version="1.0" encoding="utf-8"?>
<p:tagLst xmlns:a="http://schemas.openxmlformats.org/drawingml/2006/main" xmlns:r="http://schemas.openxmlformats.org/officeDocument/2006/relationships" xmlns:p="http://schemas.openxmlformats.org/presentationml/2006/main">
  <p:tag name="ISLEGEND" val="true"/>
</p:tagLst>
</file>

<file path=ppt/tags/tag59.xml><?xml version="1.0" encoding="utf-8"?>
<p:tagLst xmlns:a="http://schemas.openxmlformats.org/drawingml/2006/main" xmlns:r="http://schemas.openxmlformats.org/officeDocument/2006/relationships" xmlns:p="http://schemas.openxmlformats.org/presentationml/2006/main">
  <p:tag name="ISLEGEND" val="tru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ISLEGEND" val="tru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_NElEuIEB2QHj3tRlBosww"/>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name="1_Template_US0168">
  <a:themeElements>
    <a:clrScheme name="Custom 1">
      <a:dk1>
        <a:srgbClr val="000000"/>
      </a:dk1>
      <a:lt1>
        <a:srgbClr val="FFFFFF"/>
      </a:lt1>
      <a:dk2>
        <a:srgbClr val="0078AE"/>
      </a:dk2>
      <a:lt2>
        <a:srgbClr val="00B3E2"/>
      </a:lt2>
      <a:accent1>
        <a:srgbClr val="0078AE"/>
      </a:accent1>
      <a:accent2>
        <a:srgbClr val="84BD00"/>
      </a:accent2>
      <a:accent3>
        <a:srgbClr val="00B3E2"/>
      </a:accent3>
      <a:accent4>
        <a:srgbClr val="005B82"/>
      </a:accent4>
      <a:accent5>
        <a:srgbClr val="BABCBE"/>
      </a:accent5>
      <a:accent6>
        <a:srgbClr val="799B3E"/>
      </a:accent6>
      <a:hlink>
        <a:srgbClr val="0078AE"/>
      </a:hlink>
      <a:folHlink>
        <a:srgbClr val="FFC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94FA3"/>
        </a:dk2>
        <a:lt2>
          <a:srgbClr val="4390BB"/>
        </a:lt2>
        <a:accent1>
          <a:srgbClr val="CFD3D9"/>
        </a:accent1>
        <a:accent2>
          <a:srgbClr val="808080"/>
        </a:accent2>
        <a:accent3>
          <a:srgbClr val="568975"/>
        </a:accent3>
        <a:accent4>
          <a:srgbClr val="0070C0"/>
        </a:accent4>
        <a:accent5>
          <a:srgbClr val="B83536"/>
        </a:accent5>
        <a:accent6>
          <a:srgbClr val="808080"/>
        </a:accent6>
        <a:hlink>
          <a:srgbClr val="568975"/>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orkplan_v01.potx" id="{A5A9A795-2CC4-4577-B947-1DFBD041165C}" vid="{20D7C85B-426A-48A4-BC77-47F985C7AFEB}"/>
    </a:ext>
  </a:extLst>
</a:theme>
</file>

<file path=ppt/theme/theme2.xml><?xml version="1.0" encoding="utf-8"?>
<a:theme xmlns:a="http://schemas.openxmlformats.org/drawingml/2006/main" name="2_Template_US0168">
  <a:themeElements>
    <a:clrScheme name="Custom 1">
      <a:dk1>
        <a:srgbClr val="000000"/>
      </a:dk1>
      <a:lt1>
        <a:srgbClr val="FFFFFF"/>
      </a:lt1>
      <a:dk2>
        <a:srgbClr val="0078AE"/>
      </a:dk2>
      <a:lt2>
        <a:srgbClr val="00B3E2"/>
      </a:lt2>
      <a:accent1>
        <a:srgbClr val="0078AE"/>
      </a:accent1>
      <a:accent2>
        <a:srgbClr val="84BD00"/>
      </a:accent2>
      <a:accent3>
        <a:srgbClr val="00B3E2"/>
      </a:accent3>
      <a:accent4>
        <a:srgbClr val="005B82"/>
      </a:accent4>
      <a:accent5>
        <a:srgbClr val="BABCBE"/>
      </a:accent5>
      <a:accent6>
        <a:srgbClr val="799B3E"/>
      </a:accent6>
      <a:hlink>
        <a:srgbClr val="0078AE"/>
      </a:hlink>
      <a:folHlink>
        <a:srgbClr val="FFC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94FA3"/>
        </a:dk2>
        <a:lt2>
          <a:srgbClr val="4390BB"/>
        </a:lt2>
        <a:accent1>
          <a:srgbClr val="CFD3D9"/>
        </a:accent1>
        <a:accent2>
          <a:srgbClr val="808080"/>
        </a:accent2>
        <a:accent3>
          <a:srgbClr val="568975"/>
        </a:accent3>
        <a:accent4>
          <a:srgbClr val="0070C0"/>
        </a:accent4>
        <a:accent5>
          <a:srgbClr val="B83536"/>
        </a:accent5>
        <a:accent6>
          <a:srgbClr val="808080"/>
        </a:accent6>
        <a:hlink>
          <a:srgbClr val="568975"/>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orkplan_v01.potx" id="{A5A9A795-2CC4-4577-B947-1DFBD041165C}" vid="{20D7C85B-426A-48A4-BC77-47F985C7AFE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EA0A7B7C9203478845682FC5ABBB0E" ma:contentTypeVersion="10" ma:contentTypeDescription="Create a new document." ma:contentTypeScope="" ma:versionID="b5704d583dad06f7fab74c30344d00ae">
  <xsd:schema xmlns:xsd="http://www.w3.org/2001/XMLSchema" xmlns:xs="http://www.w3.org/2001/XMLSchema" xmlns:p="http://schemas.microsoft.com/office/2006/metadata/properties" xmlns:ns3="7f702f2a-4823-4282-a502-88841abbd61e" xmlns:ns4="d35c9e64-8622-411e-ab42-87ad06671bb4" targetNamespace="http://schemas.microsoft.com/office/2006/metadata/properties" ma:root="true" ma:fieldsID="c00fd3034627ae8b6bc08950a9d1b795" ns3:_="" ns4:_="">
    <xsd:import namespace="7f702f2a-4823-4282-a502-88841abbd61e"/>
    <xsd:import namespace="d35c9e64-8622-411e-ab42-87ad06671bb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02f2a-4823-4282-a502-88841abbd6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5c9e64-8622-411e-ab42-87ad06671bb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82DD08-7392-4D4E-B158-6262835DE7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702f2a-4823-4282-a502-88841abbd61e"/>
    <ds:schemaRef ds:uri="d35c9e64-8622-411e-ab42-87ad06671b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BAAB45-A4B3-4029-B95C-D475D2BCE7DB}">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7f702f2a-4823-4282-a502-88841abbd61e"/>
    <ds:schemaRef ds:uri="http://schemas.openxmlformats.org/package/2006/metadata/core-properties"/>
    <ds:schemaRef ds:uri="http://purl.org/dc/terms/"/>
    <ds:schemaRef ds:uri="d35c9e64-8622-411e-ab42-87ad06671bb4"/>
    <ds:schemaRef ds:uri="http://www.w3.org/XML/1998/namespace"/>
    <ds:schemaRef ds:uri="http://purl.org/dc/dcmitype/"/>
  </ds:schemaRefs>
</ds:datastoreItem>
</file>

<file path=customXml/itemProps3.xml><?xml version="1.0" encoding="utf-8"?>
<ds:datastoreItem xmlns:ds="http://schemas.openxmlformats.org/officeDocument/2006/customXml" ds:itemID="{9785B999-8973-4786-AFAA-1AEA462905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1799</Words>
  <Application>Microsoft Office PowerPoint</Application>
  <PresentationFormat>Custom</PresentationFormat>
  <Paragraphs>258</Paragraphs>
  <Slides>31</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2" baseType="lpstr">
      <vt:lpstr>.Lucida Grande UI Regular</vt:lpstr>
      <vt:lpstr>Arial</vt:lpstr>
      <vt:lpstr>Calibri</vt:lpstr>
      <vt:lpstr>Calibri Light</vt:lpstr>
      <vt:lpstr>Courier New</vt:lpstr>
      <vt:lpstr>Open Sans</vt:lpstr>
      <vt:lpstr>Segoe Pro</vt:lpstr>
      <vt:lpstr>Wingdings</vt:lpstr>
      <vt:lpstr>1_Template_US0168</vt:lpstr>
      <vt:lpstr>2_Template_US0168</vt:lpstr>
      <vt:lpstr>think-cell Slide</vt:lpstr>
      <vt:lpstr>COVID-19  Economic Relief Package</vt:lpstr>
      <vt:lpstr>We have developed our economic stability approach around three core principles</vt:lpstr>
      <vt:lpstr>COVID-19 Economic Relief Package</vt:lpstr>
      <vt:lpstr>PowerPoint Presentation</vt:lpstr>
      <vt:lpstr>PowerPoint Presentation</vt:lpstr>
      <vt:lpstr>PowerPoint Presentation</vt:lpstr>
      <vt:lpstr>PowerPoint Presentation</vt:lpstr>
      <vt:lpstr>PowerPoint Presentation</vt:lpstr>
      <vt:lpstr>PowerPoint Presentation</vt:lpstr>
      <vt:lpstr>Grant Application Screen Shots: Welcome and Eligibility</vt:lpstr>
      <vt:lpstr>Grant Application Screen Shots: Contact information for your business </vt:lpstr>
      <vt:lpstr>Grant Application Screen Shots: Information about your industry (1/2)  </vt:lpstr>
      <vt:lpstr>Grant Application Screen Shots: Information about your industry (1 /2)</vt:lpstr>
      <vt:lpstr>Grant Application Screen Shots: Information about your industry (2/2)</vt:lpstr>
      <vt:lpstr>Grant Application Screen Shots: Business Details</vt:lpstr>
      <vt:lpstr>Grant Application Screen Shots: COVID-19 Impact</vt:lpstr>
      <vt:lpstr>Grant Application Screen Shots: Duplication of Benefit (DOB) Affidavit</vt:lpstr>
      <vt:lpstr>Grant Application Screen Shots: Additional Background and Certifications (1/2)</vt:lpstr>
      <vt:lpstr>Grant Application Screen Shots: Additional Background Information</vt:lpstr>
      <vt:lpstr>Grant Application Screen Shots: Certifications (1/3)</vt:lpstr>
      <vt:lpstr>Grant Application Screen Shots: Certifications (2/3)</vt:lpstr>
      <vt:lpstr>Grant Application Screen Shots: Certifications (3/3)</vt:lpstr>
      <vt:lpstr>Grant Application Screen Shots: Confirmation</vt:lpstr>
      <vt:lpstr>Grant Award Size Estimate Calculator Screen Shot</vt:lpstr>
      <vt:lpstr>PowerPoint Presentation</vt:lpstr>
      <vt:lpstr>PowerPoint Presentation</vt:lpstr>
      <vt:lpstr>PowerPoint Presentation</vt:lpstr>
      <vt:lpstr>PowerPoint Presentation</vt:lpstr>
      <vt:lpstr>New Jersey Launches PPE Supplier Registry to Facilitate Access to COVID-19 Protective Gear</vt:lpstr>
      <vt:lpstr>PowerPoint Presentation</vt:lpstr>
      <vt:lpstr>Additional Resources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2015-09-09T11:04:28Z</cp:lastPrinted>
  <dcterms:created xsi:type="dcterms:W3CDTF">2019-05-09T02:34:55Z</dcterms:created>
  <dcterms:modified xsi:type="dcterms:W3CDTF">2020-06-04T18:09:01Z</dcterms:modified>
  <cp:category/>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PT">
    <vt:lpwstr>Hello</vt:lpwstr>
  </property>
  <property fmtid="{D5CDD505-2E9C-101B-9397-08002B2CF9AE}" pid="3" name="ContentTypeId">
    <vt:lpwstr>0x010100A0EA0A7B7C9203478845682FC5ABBB0E</vt:lpwstr>
  </property>
</Properties>
</file>